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Microsoft_Equation1.bin" ContentType="application/vnd.openxmlformats-officedocument.oleObject"/>
  <Override PartName="/ppt/embeddings/Microsoft_Equation2.bin" ContentType="application/vnd.openxmlformats-officedocument.oleObject"/>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8.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452" r:id="rId2"/>
    <p:sldId id="535" r:id="rId3"/>
    <p:sldId id="562" r:id="rId4"/>
    <p:sldId id="536" r:id="rId5"/>
    <p:sldId id="537" r:id="rId6"/>
    <p:sldId id="538" r:id="rId7"/>
    <p:sldId id="517" r:id="rId8"/>
    <p:sldId id="518" r:id="rId9"/>
    <p:sldId id="519" r:id="rId10"/>
    <p:sldId id="539" r:id="rId11"/>
    <p:sldId id="520" r:id="rId12"/>
    <p:sldId id="563" r:id="rId13"/>
    <p:sldId id="521" r:id="rId14"/>
    <p:sldId id="460" r:id="rId15"/>
    <p:sldId id="549" r:id="rId16"/>
    <p:sldId id="462" r:id="rId17"/>
    <p:sldId id="550" r:id="rId18"/>
    <p:sldId id="568" r:id="rId19"/>
    <p:sldId id="567" r:id="rId20"/>
    <p:sldId id="566" r:id="rId21"/>
    <p:sldId id="564" r:id="rId22"/>
    <p:sldId id="565" r:id="rId23"/>
    <p:sldId id="552" r:id="rId24"/>
    <p:sldId id="553" r:id="rId25"/>
    <p:sldId id="554" r:id="rId26"/>
    <p:sldId id="555" r:id="rId27"/>
    <p:sldId id="556" r:id="rId28"/>
    <p:sldId id="557" r:id="rId29"/>
    <p:sldId id="560" r:id="rId30"/>
    <p:sldId id="561" r:id="rId31"/>
    <p:sldId id="463" r:id="rId32"/>
    <p:sldId id="464" r:id="rId33"/>
    <p:sldId id="465" r:id="rId34"/>
    <p:sldId id="466" r:id="rId35"/>
    <p:sldId id="467" r:id="rId36"/>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Book Antiqua" panose="0204060205030503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Book Antiqua" panose="0204060205030503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Book Antiqua" panose="0204060205030503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Book Antiqua" panose="0204060205030503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Book Antiqua" panose="0204060205030503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Book Antiqua" panose="0204060205030503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Book Antiqua" panose="0204060205030503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Book Antiqua" panose="0204060205030503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Book Antiqua" panose="0204060205030503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88342" autoAdjust="0"/>
  </p:normalViewPr>
  <p:slideViewPr>
    <p:cSldViewPr showGuides="1">
      <p:cViewPr varScale="1">
        <p:scale>
          <a:sx n="95" d="100"/>
          <a:sy n="95" d="100"/>
        </p:scale>
        <p:origin x="-1504" y="-104"/>
      </p:cViewPr>
      <p:guideLst>
        <p:guide orient="horz" pos="2176"/>
        <p:guide pos="2880"/>
      </p:guideLst>
    </p:cSldViewPr>
  </p:slideViewPr>
  <p:outlineViewPr>
    <p:cViewPr>
      <p:scale>
        <a:sx n="33" d="100"/>
        <a:sy n="33" d="100"/>
      </p:scale>
      <p:origin x="120" y="258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12-01T14:5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7743 11903,'-17'0,"17"17,0 1,17-18,1 0,17 0,-17 17,17-17,-17 17,0-17,-1 0,1 0,0 0,-1 0,1 17,-1-17,1 0,17 0,-17 0,17 0,-17 0,0 0,-1 0,1-17,-1 17,1 0,0 0,17 0,0 0,1 0,-19 0,18 0,1 0,-19 17,19-17,-19 0,1 0,0 0,-1 0,19 0,-19 0,1 0,17-17,-17 0,35 0,-36-1,1 18,0 0,-1-17,1 17,-1 0,19 0,-1 0,18 0,-18 0,0 0,1 0,-19 0,19 0,-19 0,1 0,0 0,-1 0,19 0,-1 0,0 0,18 0,-35 0,17 0,-17 0,34-35,-34 35,17 0,-17 0,17 0,-17 0,17 18,0-1,-17 0,0-17,-1 18,1-18,0 0,-1 0,19 0,17 0,-18 0,18 0,0 0,-18 0,0 0,18 0,-18 0,1 0,-19 0,19 0,-19 0,36 0,-35 0,35 17,-18-17,0 17,1-17,-1 0,0 0,18 17,-35-17,-1 0,54 18,-18-18,0 0,0 0,-1 0,37 0,-1 0,-18 0,36 0,-53 0,0 0,-18 0,18 0,-17 0,-19 0,18 0,1 0,17 0,0 0,-18 0,0 0,-17 0,35 0,0 0,0 0,17 0,36 0,-36 0,19 0,34 0,1 0,-71 0,52 34,1-16,-53-18,0 0,-35 0,35 0,0 0,-36 0,1 0,-1 0,1 0,0 0,-1 0,1 0,17 0,18 0,-18 0,36 0,0 0,-19 0,19 0,-19 0,19 0,34 0,-34 0,-1 0,1 0,0 0,-19 0,-34 0,17 0,18 0,-17 0,17 17,-36-17,1 0,17 0,0 0,-17 0,17 0,1 0,-1 0,18 0,-18 0,18 0,-35 0,17 0,-18 0,19 0,17 0,-36 0,19 0,-1 0,18 0,0 0,17 0,-34-17,34 17,54-18,-36 1,-18 17,19-17,-1 17,-35-18,0 1,-18 17,0 0,0 0,1-17,17 17,-18 0,18 0,0-35,-18 35,18 0,0-17,17 0,-17 17,-35-35,35 1,-36 34,36-35,-35 35,35 0,-18 0,-17 0,35 0,-36 0,1-17,17 17,-17 0,17-17,-17 17,0 0,-1 0,1 0,-1 0,1 0,0 0,-1 0,1 0,17 0,-17 0,17 0,-17 0,-1 0,1 0,0 0,-1 0,1 0,17 0,-17 0,0 0,-1 17,18-17,-17 17,17-17,18 35,-17-18,-1 0,-17-17,17 0,18 0,-36 0,1 0,0 17,17-17,0 18,-17-18,35 17,-36-17,1 17,0-17,-1 18,1-18,-18 17,18 0,17 0,-35 1,17-1,19 18,-19-35,1 0,0 0,-1 0,1 0,0 0,17 17,-17-17,-1 0,1 0,17 0,0 0,-17 0,17 0,1 0,-19 0,18 0,-17 0,17 0,-17 0,17 0,-17 0,0 0,-1 0,18 0,-17-17,0 17,17-18,0 18,-17 0,0 0,-1-17,1 17,0 0,-18-17,35 17,-18 0,19 0,-19 0,19 0,-19 0,19 0,-19 0,-17-18,18 18,-1 0,1 0,17-17,-17 17,0 0,-1 0,1 0,0-17,-1 17,1 0,-1 0,1 0,0 0,-1 0,1 0,0 0,-1 0,1 0,0 0,-1 0,1 0,0 0,-1 0,1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12-01T14:59: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7426 11810,'-18'0,"1"-18,-1 1,18-1,0-17,-18-35,1-36,-1 55,18 15,-17 1,17 17,0-17,0 18,-18-18,18 18,0-1,0 0,0 1,0-19,0 20,0-2,0 0,0 1,0-1,0 1,0-1,0 0,0 2,0-2,35-17,-17-1,-1 19,19-35,17-1,-36 35,19-17,-19 17,36 1,0-35,34 17,-34 17,53 0,-35 1,-19-1,-16 18,17-34,17 34,-52 0,35-18,-18 18,-17 0,35 0,-18 0,0 0,-17 0,-1 0,0-18,1 18,-1 0,1 0,0 0,17 0,18 0,-18 0,18 0,0 0,17 0,-52 0,53 0,52 0,-17 0,-36 0,18 0,-18 0,36 0,-53 0,0 0,0 0,-18 0,18 36,-18-36,-17 0,35 0,17 0,18 0,-18 0,1 0,17 0,18 0,0 0,-1 0,19 0,-54 0,-18 0,1 0,0 0,-35 0,17 0,-17 0,-18 17,17-17,1 0,0 0,17 0,0 0,1 0,-19 0,36 0,-35 0,35 0,-36 0,36 0,0 0,0 17,-18 1,70-18,1 17,-18 1,36 0,-71-18,-1 0,54 35,-35-18,51 1,-33-18,-1 17,-35-17,-18 0,35 17,-34-17,17 18,-18-18,0 0,18 18,0-18,0 0,-18 0,1 0,-2 0,19 0,-18 0,0 0,18 0,-18 0,18 0,0 0,0 0,-18 0,18 0,-35 0,17 0,-17 0,35 0,0 0,-18 0,-17 0,-1 0,19 0,-19 0,18 0,0 0,18 0,-18 0,0 35,1-35,-1 18,18-18,0 0,-18 0,0 0,18 17,-18-17,1 0,-19 0,54 34,-36-34,36 18,-54-18,35 0,-34 0,17 0,0 0,1 0,-1 0,-17 0,35 0,-18 0,0 0,-17 0,17 0,0 0,18 0,-17 0,16 0,19 0,-18 0,16 0,-16 0,18 0,17 0,-35 0,0 0,-18 0,1 0,-19 0,18 0,-17 0,0 0,-1 0,1 0,0 0,-1 0,1-18,0 18,-1 0,1 0,35-16,-36 16,19 0,-19 0,1 0,-1 0,0 0,19-18,-19 18,1 0,17 0,0 0,1-17,17-1,-1 18,-16 0,-1 0,36-35,-19 17,1 18,-17 0,17-18,-18 18,18 0,-18 0,-1 0,2-34,17 34,-1 0,-16 0,-19 0,19 0,-1-18,18 18,-18 0,-17 0,35 0,-36 0,-17-17,36 17,-19 0,19 0,-19 0,18 0,1 0,17 0,0 0,16 0,-16 0,35 0,-17 0,-1-35,19 35,-37 0,1 0,36 0,-19 0,1-18,-2 18,-34 0,1 0,-19 0,19 0,-19-18,1 18,0 0,-1 0,1 0,0 0,-1 0,1 0,-1 0,1 0,0 0,17 0,18 0,-35 0,17 0,0 0,0 0,-17 0,35 0,-18 0,-17 0,-1 0,1 0,-1 0,0 0,-17 18,18-18,0 0,-1 18,19-1,-19 1,19-1,-1 1,-18-18,1 34,17-16,-17 0,0-1,-1 1,1-18,0 18,-18-1,17 1,-17-2,0 2,0 0,0-1,0 19,0-19,0 1,0 0,0-2,0 2,0 17,0-17,0-1,-17 19,17-20,0 20,0-19,0 19,0-19,0 18,0-18,0 18,0-17,0 0,0-1,0 1,0 0,0 16,0-17,0 19,0-19,0 19,0-19,0 18,-18-18,18 1,0 0,0-1,0 1,0-1,-18-17,18 18,-17-1,-1 0,0 1,1-18,-1 0,18 18,-18-18,-17 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12292"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12293"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extLst>
      <p:ext uri="{BB962C8B-B14F-4D97-AF65-F5344CB8AC3E}">
        <p14:creationId xmlns:p14="http://schemas.microsoft.com/office/powerpoint/2010/main" val="282755253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9149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整个图像被看作是随机变量</a:t>
            </a:r>
            <a:endParaRPr lang="en-US" dirty="0"/>
          </a:p>
        </p:txBody>
      </p:sp>
    </p:spTree>
    <p:extLst>
      <p:ext uri="{BB962C8B-B14F-4D97-AF65-F5344CB8AC3E}">
        <p14:creationId xmlns:p14="http://schemas.microsoft.com/office/powerpoint/2010/main" val="54207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smtClean="0">
                <a:latin typeface="Times New Roman" panose="02020603050405020304"/>
              </a:rPr>
              <a:t>图像增强不考虑图像是如何退化的，而是试图采用各种技术来增强图像的视觉效果。而图像复原不同，需要知道图像退化的机制和过程等先验知识，据此找到一种相应的逆处理方法，从而得到恢复的图像。</a:t>
            </a:r>
          </a:p>
          <a:p>
            <a:endParaRPr lang="en-US" dirty="0"/>
          </a:p>
        </p:txBody>
      </p:sp>
    </p:spTree>
    <p:extLst>
      <p:ext uri="{BB962C8B-B14F-4D97-AF65-F5344CB8AC3E}">
        <p14:creationId xmlns:p14="http://schemas.microsoft.com/office/powerpoint/2010/main" val="2351779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t>
            </a:r>
            <a:r>
              <a:rPr lang="en-US" dirty="0" err="1" smtClean="0"/>
              <a:t>x,y</a:t>
            </a:r>
            <a:r>
              <a:rPr lang="en-US" dirty="0" smtClean="0"/>
              <a:t>)</a:t>
            </a:r>
            <a:r>
              <a:rPr lang="zh-CN" altLang="en-US" dirty="0" smtClean="0"/>
              <a:t>是退化函数的空间表示，星表示空间卷积</a:t>
            </a:r>
            <a:endParaRPr lang="en-US" dirty="0" smtClean="0"/>
          </a:p>
          <a:p>
            <a:endParaRPr lang="en-US" dirty="0"/>
          </a:p>
        </p:txBody>
      </p:sp>
    </p:spTree>
    <p:extLst>
      <p:ext uri="{BB962C8B-B14F-4D97-AF65-F5344CB8AC3E}">
        <p14:creationId xmlns:p14="http://schemas.microsoft.com/office/powerpoint/2010/main" val="250113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加性噪声</a:t>
            </a:r>
            <a:r>
              <a:rPr lang="zh-TW" altLang="en-US" dirty="0" smtClean="0"/>
              <a:t>与信号的关系是相加，不管有没有信号，噪声都存在。而乘性噪声一般由信道不理想引起，它们与信号的关系是相乘，信号在它在，信号不在他也就不在。</a:t>
            </a:r>
            <a:endParaRPr lang="en-US" dirty="0" smtClean="0"/>
          </a:p>
        </p:txBody>
      </p:sp>
    </p:spTree>
    <p:extLst>
      <p:ext uri="{BB962C8B-B14F-4D97-AF65-F5344CB8AC3E}">
        <p14:creationId xmlns:p14="http://schemas.microsoft.com/office/powerpoint/2010/main" val="2268058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当退化仅仅是加性噪声的时候，空间处理就非常适用</a:t>
            </a:r>
            <a:endParaRPr lang="en-US" altLang="zh-CN" dirty="0" smtClean="0"/>
          </a:p>
          <a:p>
            <a:r>
              <a:rPr lang="zh-CN" altLang="en-US" dirty="0" smtClean="0"/>
              <a:t>模糊，比如运动模糊在空间域使用较小的滤波模版就很困难</a:t>
            </a:r>
            <a:endParaRPr lang="en-US" dirty="0"/>
          </a:p>
        </p:txBody>
      </p:sp>
    </p:spTree>
    <p:extLst>
      <p:ext uri="{BB962C8B-B14F-4D97-AF65-F5344CB8AC3E}">
        <p14:creationId xmlns:p14="http://schemas.microsoft.com/office/powerpoint/2010/main" val="2370478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总结：</a:t>
            </a:r>
            <a:endParaRPr lang="en-US" dirty="0" smtClean="0"/>
          </a:p>
          <a:p>
            <a:r>
              <a:rPr lang="zh-TW" altLang="en-US" dirty="0" smtClean="0"/>
              <a:t>均值滤波器能够去除均匀分布和高斯分布的噪声，但是在过滤掉噪声的同时，会对图像造成一定的模糊，使用的窗口越大，造成的模糊也就越明显。</a:t>
            </a:r>
          </a:p>
          <a:p>
            <a:endParaRPr lang="zh-TW" altLang="en-US" dirty="0" smtClean="0"/>
          </a:p>
          <a:p>
            <a:r>
              <a:rPr lang="zh-TW" altLang="en-US" dirty="0" smtClean="0"/>
              <a:t>几何均值滤波器，和算术均值滤波器相比，并且能够更多的保留图像的边缘信息</a:t>
            </a:r>
            <a:r>
              <a:rPr lang="zh-CN" altLang="en-US" dirty="0" smtClean="0"/>
              <a:t>，</a:t>
            </a:r>
            <a:r>
              <a:rPr lang="zh-TW" altLang="en-US" dirty="0" smtClean="0"/>
              <a:t>在过滤噪声的同时也能更好的保护图像的细节，但是有个缺陷：在滤波的过程中，窗口内的像素只要有一个为</a:t>
            </a:r>
            <a:r>
              <a:rPr lang="en-US" altLang="zh-TW" dirty="0" smtClean="0"/>
              <a:t>0</a:t>
            </a:r>
            <a:r>
              <a:rPr lang="zh-TW" altLang="en-US" dirty="0" smtClean="0"/>
              <a:t>，则其得出的值就是</a:t>
            </a:r>
            <a:r>
              <a:rPr lang="en-US" altLang="zh-TW" dirty="0" smtClean="0"/>
              <a:t>0.</a:t>
            </a:r>
          </a:p>
          <a:p>
            <a:endParaRPr lang="en-US" altLang="zh-TW" dirty="0" smtClean="0"/>
          </a:p>
          <a:p>
            <a:r>
              <a:rPr lang="zh-TW" altLang="en-US" dirty="0" smtClean="0"/>
              <a:t>至于余下的几种，在能够去除高斯噪声，并且对椒盐噪声也有一定的作用，具体如下</a:t>
            </a:r>
            <a:r>
              <a:rPr lang="en-US" altLang="zh-TW" dirty="0" smtClean="0"/>
              <a:t>:</a:t>
            </a:r>
          </a:p>
          <a:p>
            <a:endParaRPr lang="en-US" altLang="zh-TW" dirty="0" smtClean="0"/>
          </a:p>
          <a:p>
            <a:r>
              <a:rPr lang="zh-TW" altLang="en-US" dirty="0" smtClean="0"/>
              <a:t>逆谐波均值滤波器，当阶数</a:t>
            </a:r>
            <a:r>
              <a:rPr lang="en-US" altLang="zh-TW" dirty="0" smtClean="0"/>
              <a:t>Q</a:t>
            </a:r>
            <a:r>
              <a:rPr lang="zh-TW" altLang="en-US" dirty="0" smtClean="0"/>
              <a:t>为正时，可以过滤胡椒噪声；</a:t>
            </a:r>
            <a:r>
              <a:rPr lang="en-US" altLang="zh-TW" dirty="0" smtClean="0"/>
              <a:t>Q</a:t>
            </a:r>
            <a:r>
              <a:rPr lang="zh-TW" altLang="en-US" dirty="0" smtClean="0"/>
              <a:t>为负时可以过滤盐粒噪声。不能同时对椒盐噪声起作用。</a:t>
            </a:r>
          </a:p>
          <a:p>
            <a:endParaRPr lang="en-US" dirty="0"/>
          </a:p>
        </p:txBody>
      </p:sp>
    </p:spTree>
    <p:extLst>
      <p:ext uri="{BB962C8B-B14F-4D97-AF65-F5344CB8AC3E}">
        <p14:creationId xmlns:p14="http://schemas.microsoft.com/office/powerpoint/2010/main" val="2143830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自适应滤波器比算数和几何的滤波器要清晰一些。</a:t>
            </a:r>
            <a:endParaRPr lang="en-US" dirty="0"/>
          </a:p>
        </p:txBody>
      </p:sp>
    </p:spTree>
    <p:extLst>
      <p:ext uri="{BB962C8B-B14F-4D97-AF65-F5344CB8AC3E}">
        <p14:creationId xmlns:p14="http://schemas.microsoft.com/office/powerpoint/2010/main" val="2989772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自相关也称为功率谱，是一个矩阵</a:t>
            </a:r>
            <a:endParaRPr lang="en-US" altLang="zh-CN" dirty="0" smtClean="0"/>
          </a:p>
          <a:p>
            <a:r>
              <a:rPr lang="zh-CN" altLang="en-US" dirty="0" smtClean="0"/>
              <a:t>功率谱密度</a:t>
            </a:r>
            <a:r>
              <a:rPr lang="zh-CN" altLang="zh-CN" smtClean="0"/>
              <a:t>，</a:t>
            </a:r>
            <a:r>
              <a:rPr lang="zh-CN" altLang="en-US" smtClean="0"/>
              <a:t>是一个数</a:t>
            </a:r>
            <a:endParaRPr lang="en-US" dirty="0"/>
          </a:p>
        </p:txBody>
      </p:sp>
    </p:spTree>
    <p:extLst>
      <p:ext uri="{BB962C8B-B14F-4D97-AF65-F5344CB8AC3E}">
        <p14:creationId xmlns:p14="http://schemas.microsoft.com/office/powerpoint/2010/main" val="2759155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当含有噪声的信号作用于滤波系统时，希望设计滤波器能使滤波器输出端以最小均方差准则产生原始信号的估计，从而对噪声信号号具有最大的抑制作用，我们称这种滤波器为最优线性滤波器。 </a:t>
            </a:r>
            <a:endParaRPr lang="en-US" dirty="0"/>
          </a:p>
        </p:txBody>
      </p:sp>
    </p:spTree>
    <p:extLst>
      <p:ext uri="{BB962C8B-B14F-4D97-AF65-F5344CB8AC3E}">
        <p14:creationId xmlns:p14="http://schemas.microsoft.com/office/powerpoint/2010/main" val="777063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051" name="文本框 17"/>
          <p:cNvSpPr txBox="1"/>
          <p:nvPr/>
        </p:nvSpPr>
        <p:spPr>
          <a:xfrm>
            <a:off x="1044575" y="5111750"/>
            <a:ext cx="1666875" cy="323850"/>
          </a:xfrm>
          <a:prstGeom prst="rect">
            <a:avLst/>
          </a:prstGeom>
          <a:noFill/>
          <a:ln w="9525">
            <a:noFill/>
          </a:ln>
        </p:spPr>
        <p:txBody>
          <a:bodyPr anchor="t">
            <a:spAutoFit/>
          </a:bodyPr>
          <a:lstStyle/>
          <a:p>
            <a:pPr lvl="0" indent="0"/>
            <a:endParaRPr lang="zh-CN" altLang="en-US" sz="1500">
              <a:solidFill>
                <a:srgbClr val="4E3620"/>
              </a:solidFill>
              <a:latin typeface="方正兰亭黑简体"/>
              <a:ea typeface="方正兰亭黑简体"/>
            </a:endParaRPr>
          </a:p>
        </p:txBody>
      </p:sp>
      <p:sp>
        <p:nvSpPr>
          <p:cNvPr id="9" name="圆角矩形 8"/>
          <p:cNvSpPr/>
          <p:nvPr/>
        </p:nvSpPr>
        <p:spPr bwMode="auto">
          <a:xfrm>
            <a:off x="950913" y="5291138"/>
            <a:ext cx="1308100" cy="400050"/>
          </a:xfrm>
          <a:prstGeom prst="roundRect">
            <a:avLst/>
          </a:prstGeom>
          <a:solidFill>
            <a:srgbClr val="68910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defRPr/>
            </a:pPr>
            <a:endParaRPr lang="zh-CN" altLang="en-US" sz="1350" strike="noStrike" noProof="1"/>
          </a:p>
        </p:txBody>
      </p:sp>
      <p:pic>
        <p:nvPicPr>
          <p:cNvPr id="2053" name="图片 1"/>
          <p:cNvPicPr>
            <a:picLocks noChangeAspect="1"/>
          </p:cNvPicPr>
          <p:nvPr/>
        </p:nvPicPr>
        <p:blipFill>
          <a:blip r:embed="rId2"/>
          <a:srcRect l="12091" r="7166"/>
          <a:stretch>
            <a:fillRect/>
          </a:stretch>
        </p:blipFill>
        <p:spPr>
          <a:xfrm>
            <a:off x="0" y="0"/>
            <a:ext cx="9144000" cy="6413500"/>
          </a:xfrm>
          <a:prstGeom prst="rect">
            <a:avLst/>
          </a:prstGeom>
          <a:noFill/>
          <a:ln w="9525">
            <a:noFill/>
          </a:ln>
        </p:spPr>
      </p:pic>
      <p:sp>
        <p:nvSpPr>
          <p:cNvPr id="2" name="标题 1"/>
          <p:cNvSpPr>
            <a:spLocks noGrp="1"/>
          </p:cNvSpPr>
          <p:nvPr>
            <p:ph type="ctrTitle" hasCustomPrompt="1"/>
          </p:nvPr>
        </p:nvSpPr>
        <p:spPr>
          <a:xfrm>
            <a:off x="875297" y="3898232"/>
            <a:ext cx="4878204" cy="923552"/>
          </a:xfrm>
        </p:spPr>
        <p:txBody>
          <a:bodyPr anchor="ctr">
            <a:normAutofit/>
          </a:bodyPr>
          <a:lstStyle>
            <a:lvl1pPr algn="l">
              <a:defRPr sz="4050">
                <a:solidFill>
                  <a:srgbClr val="68910C"/>
                </a:solidFill>
              </a:defRPr>
            </a:lvl1pPr>
          </a:lstStyle>
          <a:p>
            <a:pPr fontAlgn="auto"/>
            <a:r>
              <a:rPr lang="zh-CN" altLang="en-US" sz="4050" strike="noStrike" noProof="1" smtClean="0"/>
              <a:t>编辑标题</a:t>
            </a:r>
            <a:endParaRPr lang="zh-CN" altLang="en-US" strike="noStrike" noProof="1"/>
          </a:p>
        </p:txBody>
      </p:sp>
      <p:sp>
        <p:nvSpPr>
          <p:cNvPr id="3" name="副标题 2"/>
          <p:cNvSpPr>
            <a:spLocks noGrp="1"/>
          </p:cNvSpPr>
          <p:nvPr>
            <p:ph type="subTitle" idx="1"/>
          </p:nvPr>
        </p:nvSpPr>
        <p:spPr>
          <a:xfrm>
            <a:off x="875297" y="4852434"/>
            <a:ext cx="4878204" cy="411697"/>
          </a:xfrm>
        </p:spPr>
        <p:txBody>
          <a:bodyPr anchor="ctr">
            <a:normAutofit/>
          </a:bodyPr>
          <a:lstStyle>
            <a:lvl1pPr marL="0" indent="0" algn="l">
              <a:buNone/>
              <a:defRPr sz="1350">
                <a:solidFill>
                  <a:schemeClr val="tx1">
                    <a:lumMod val="95000"/>
                    <a:lumOff val="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5" name="页脚占位符 4"/>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6" name="灯片编号占位符 5"/>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1"/>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59173" b="45512"/>
          <a:stretch>
            <a:fillRect/>
          </a:stretch>
        </p:blipFill>
        <p:spPr bwMode="auto">
          <a:xfrm flipV="1">
            <a:off x="6241142" y="5045550"/>
            <a:ext cx="2902857" cy="1812449"/>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6"/>
          <p:cNvSpPr>
            <a:spLocks noGrp="1"/>
          </p:cNvSpPr>
          <p:nvPr>
            <p:ph sz="quarter" idx="13"/>
          </p:nvPr>
        </p:nvSpPr>
        <p:spPr>
          <a:xfrm>
            <a:off x="842963" y="762000"/>
            <a:ext cx="7458075" cy="5314951"/>
          </a:xfrm>
        </p:spPr>
        <p:txBody>
          <a:bodyPr>
            <a:normAutofit/>
          </a:bodyPr>
          <a:lstStyle>
            <a:lvl1pPr>
              <a:defRPr sz="2400"/>
            </a:lvl1pPr>
            <a:lvl2pPr>
              <a:defRPr sz="2000"/>
            </a:lvl2pPr>
            <a:lvl3pPr>
              <a:defRPr sz="1800"/>
            </a:lvl3pPr>
            <a:lvl4pPr>
              <a:defRPr sz="1800"/>
            </a:lvl4pPr>
            <a:lvl5pPr>
              <a:defRPr sz="1800"/>
            </a:lvl5p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4" name="页脚占位符 3"/>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5" name="灯片编号占位符 4"/>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楷体" panose="02010609060101010101" charset="-122"/>
                <a:ea typeface="楷体" panose="02010609060101010101" charset="-122"/>
              </a:defRPr>
            </a:lvl1p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楷体" panose="02010609060101010101" charset="-122"/>
                <a:ea typeface="楷体" panose="02010609060101010101" charset="-122"/>
              </a:defRPr>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p:txBody>
          <a:bodyPr/>
          <a:lstStyle>
            <a:lvl1pPr>
              <a:defRPr>
                <a:latin typeface="楷体" panose="02010609060101010101" charset="-122"/>
                <a:ea typeface="楷体" panose="02010609060101010101" charset="-122"/>
              </a:defRPr>
            </a:lvl1pPr>
            <a:lvl2pPr>
              <a:defRPr>
                <a:latin typeface="楷体" panose="02010609060101010101" charset="-122"/>
                <a:ea typeface="楷体" panose="02010609060101010101" charset="-122"/>
              </a:defRPr>
            </a:lvl2pPr>
            <a:lvl3pPr>
              <a:defRPr>
                <a:latin typeface="楷体" panose="02010609060101010101" charset="-122"/>
                <a:ea typeface="楷体" panose="02010609060101010101" charset="-122"/>
              </a:defRPr>
            </a:lvl3pPr>
            <a:lvl4pPr>
              <a:defRPr>
                <a:latin typeface="楷体" panose="02010609060101010101" charset="-122"/>
                <a:ea typeface="楷体" panose="02010609060101010101" charset="-122"/>
              </a:defRPr>
            </a:lvl4pPr>
            <a:lvl5pPr>
              <a:defRPr>
                <a:latin typeface="楷体" panose="02010609060101010101" charset="-122"/>
                <a:ea typeface="楷体" panose="02010609060101010101" charset="-122"/>
              </a:defRPr>
            </a:lvl5p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1"/>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59173" b="45512"/>
          <a:stretch>
            <a:fillRect/>
          </a:stretch>
        </p:blipFill>
        <p:spPr bwMode="auto">
          <a:xfrm flipV="1">
            <a:off x="6241142" y="5045550"/>
            <a:ext cx="2902857" cy="1812449"/>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2350770" y="4445"/>
            <a:ext cx="6164580" cy="1325880"/>
          </a:xfrm>
        </p:spPr>
        <p:txBody>
          <a:bodyPr>
            <a:normAutofit/>
          </a:bodyPr>
          <a:lstStyle>
            <a:lvl1pPr>
              <a:defRPr>
                <a:latin typeface="楷体" panose="02010609060101010101" charset="-122"/>
                <a:ea typeface="楷体" panose="02010609060101010101" charset="-122"/>
              </a:defRPr>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28650" y="1966912"/>
            <a:ext cx="7886700" cy="4092575"/>
          </a:xfrm>
        </p:spPr>
        <p:txBody>
          <a:bodyPr>
            <a:normAutofit/>
          </a:bodyPr>
          <a:lstStyle>
            <a:lvl1pPr>
              <a:buClr>
                <a:srgbClr val="FF0066"/>
              </a:buClr>
              <a:buFont typeface="Wingdings" panose="05000000000000000000" charset="0"/>
              <a:buChar char=""/>
              <a:defRPr sz="2800">
                <a:latin typeface="楷体" panose="02010609060101010101" charset="-122"/>
                <a:ea typeface="楷体" panose="02010609060101010101" charset="-122"/>
              </a:defRPr>
            </a:lvl1pPr>
            <a:lvl2pPr>
              <a:buClr>
                <a:srgbClr val="FF0066"/>
              </a:buClr>
              <a:buSzPct val="75000"/>
              <a:buFont typeface="Wingdings" panose="05000000000000000000" charset="0"/>
              <a:buChar char=""/>
              <a:defRPr sz="2400">
                <a:latin typeface="楷体" panose="02010609060101010101" charset="-122"/>
                <a:ea typeface="楷体" panose="02010609060101010101" charset="-122"/>
              </a:defRPr>
            </a:lvl2pPr>
            <a:lvl3pPr>
              <a:buClr>
                <a:srgbClr val="FF0066"/>
              </a:buClr>
              <a:buFont typeface="Wingdings" panose="05000000000000000000" charset="0"/>
              <a:buChar char=""/>
              <a:defRPr sz="1800">
                <a:latin typeface="楷体" panose="02010609060101010101" charset="-122"/>
                <a:ea typeface="楷体" panose="02010609060101010101" charset="-122"/>
              </a:defRPr>
            </a:lvl3pPr>
            <a:lvl4pPr>
              <a:buClr>
                <a:srgbClr val="FF0066"/>
              </a:buClr>
              <a:buFont typeface="Wingdings" panose="05000000000000000000" charset="0"/>
              <a:buChar char=""/>
              <a:defRPr sz="1800">
                <a:latin typeface="楷体" panose="02010609060101010101" charset="-122"/>
                <a:ea typeface="楷体" panose="02010609060101010101" charset="-122"/>
              </a:defRPr>
            </a:lvl4pPr>
            <a:lvl5pPr>
              <a:buClr>
                <a:srgbClr val="FF0066"/>
              </a:buClr>
              <a:buFont typeface="Wingdings" panose="05000000000000000000" charset="0"/>
              <a:buChar char=""/>
              <a:defRPr sz="1800">
                <a:latin typeface="楷体" panose="02010609060101010101" charset="-122"/>
                <a:ea typeface="楷体" panose="02010609060101010101" charset="-122"/>
              </a:defRPr>
            </a:lvl5p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5" name="页脚占位符 4"/>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6" name="灯片编号占位符 5"/>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099" name="图片 19"/>
          <p:cNvPicPr>
            <a:picLocks noChangeAspect="1"/>
          </p:cNvPicPr>
          <p:nvPr/>
        </p:nvPicPr>
        <p:blipFill>
          <a:blip r:embed="rId2"/>
          <a:srcRect r="22466"/>
          <a:stretch>
            <a:fillRect/>
          </a:stretch>
        </p:blipFill>
        <p:spPr>
          <a:xfrm>
            <a:off x="-28575" y="0"/>
            <a:ext cx="9172575" cy="5534025"/>
          </a:xfrm>
          <a:prstGeom prst="rect">
            <a:avLst/>
          </a:prstGeom>
          <a:noFill/>
          <a:ln w="9525">
            <a:noFill/>
          </a:ln>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87117" t="47594"/>
          <a:stretch>
            <a:fillRect/>
          </a:stretch>
        </p:blipFill>
        <p:spPr bwMode="auto">
          <a:xfrm>
            <a:off x="7589577" y="2767261"/>
            <a:ext cx="1582998" cy="3012482"/>
          </a:xfrm>
          <a:custGeom>
            <a:avLst/>
            <a:gdLst>
              <a:gd name="connsiteX0" fmla="*/ 791497 w 1582994"/>
              <a:gd name="connsiteY0" fmla="*/ 0 h 3012481"/>
              <a:gd name="connsiteX1" fmla="*/ 1582994 w 1582994"/>
              <a:gd name="connsiteY1" fmla="*/ 0 h 3012481"/>
              <a:gd name="connsiteX2" fmla="*/ 1582994 w 1582994"/>
              <a:gd name="connsiteY2" fmla="*/ 3012481 h 3012481"/>
              <a:gd name="connsiteX3" fmla="*/ 0 w 1582994"/>
              <a:gd name="connsiteY3" fmla="*/ 3012481 h 3012481"/>
              <a:gd name="connsiteX4" fmla="*/ 0 w 1582994"/>
              <a:gd name="connsiteY4" fmla="*/ 522514 h 3012481"/>
              <a:gd name="connsiteX5" fmla="*/ 791497 w 1582994"/>
              <a:gd name="connsiteY5" fmla="*/ 522514 h 30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994" h="3012481">
                <a:moveTo>
                  <a:pt x="791497" y="0"/>
                </a:moveTo>
                <a:lnTo>
                  <a:pt x="1582994" y="0"/>
                </a:lnTo>
                <a:lnTo>
                  <a:pt x="1582994" y="3012481"/>
                </a:lnTo>
                <a:lnTo>
                  <a:pt x="0" y="3012481"/>
                </a:lnTo>
                <a:lnTo>
                  <a:pt x="0" y="522514"/>
                </a:lnTo>
                <a:lnTo>
                  <a:pt x="791497" y="52251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2440253" y="4119175"/>
            <a:ext cx="4815038" cy="558800"/>
          </a:xfrm>
        </p:spPr>
        <p:txBody>
          <a:bodyPr anchor="b">
            <a:normAutofit/>
          </a:bodyPr>
          <a:lstStyle>
            <a:lvl1pPr algn="ctr">
              <a:defRPr sz="2400">
                <a:solidFill>
                  <a:schemeClr val="tx1">
                    <a:lumMod val="85000"/>
                    <a:lumOff val="15000"/>
                  </a:schemeClr>
                </a:solidFill>
              </a:defRPr>
            </a:lvl1pPr>
          </a:lstStyle>
          <a:p>
            <a:pPr fontAlgn="auto"/>
            <a:r>
              <a:rPr lang="zh-CN" altLang="en-US" strike="noStrike" noProof="1" smtClean="0"/>
              <a:t>编辑标题</a:t>
            </a:r>
            <a:endParaRPr lang="zh-CN" altLang="en-US" strike="noStrike" noProof="1"/>
          </a:p>
        </p:txBody>
      </p:sp>
      <p:sp>
        <p:nvSpPr>
          <p:cNvPr id="3" name="文本占位符 2"/>
          <p:cNvSpPr>
            <a:spLocks noGrp="1"/>
          </p:cNvSpPr>
          <p:nvPr>
            <p:ph type="body" idx="1"/>
          </p:nvPr>
        </p:nvSpPr>
        <p:spPr>
          <a:xfrm>
            <a:off x="2440252" y="4715075"/>
            <a:ext cx="4815038" cy="819451"/>
          </a:xfrm>
        </p:spPr>
        <p:txBody>
          <a:bodyPr anchor="t">
            <a:normAutofit/>
          </a:bodyPr>
          <a:lstStyle>
            <a:lvl1pPr marL="0" indent="0" algn="ctr">
              <a:buNone/>
              <a:defRPr sz="180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smtClean="0"/>
              <a:t>单击此处编辑母版文本样式</a:t>
            </a:r>
          </a:p>
        </p:txBody>
      </p:sp>
      <p:sp>
        <p:nvSpPr>
          <p:cNvPr id="4" name="日期占位符 3"/>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5" name="页脚占位符 4"/>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6" name="灯片编号占位符 5"/>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1"/>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59173" b="45512"/>
          <a:stretch>
            <a:fillRect/>
          </a:stretch>
        </p:blipFill>
        <p:spPr bwMode="auto">
          <a:xfrm flipV="1">
            <a:off x="6241142" y="5045550"/>
            <a:ext cx="2902857" cy="1812449"/>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28650" y="581026"/>
            <a:ext cx="7886700" cy="1325563"/>
          </a:xfrm>
        </p:spPr>
        <p:txBody>
          <a:bodyPr>
            <a:normAutofit/>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2041526"/>
            <a:ext cx="3886200" cy="4016375"/>
          </a:xfrm>
        </p:spPr>
        <p:txBody>
          <a:bodyPr>
            <a:normAutofit/>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2041526"/>
            <a:ext cx="3886200" cy="4016375"/>
          </a:xfrm>
        </p:spPr>
        <p:txBody>
          <a:bodyPr>
            <a:normAutofit/>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6" name="页脚占位符 5"/>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7" name="灯片编号占位符 6"/>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normAutofit/>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9842" y="1758163"/>
            <a:ext cx="3868340" cy="823912"/>
          </a:xfrm>
        </p:spPr>
        <p:txBody>
          <a:bodyPr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smtClean="0"/>
              <a:t>单击此处编辑母版文本样式</a:t>
            </a:r>
          </a:p>
        </p:txBody>
      </p:sp>
      <p:sp>
        <p:nvSpPr>
          <p:cNvPr id="4" name="内容占位符 3"/>
          <p:cNvSpPr>
            <a:spLocks noGrp="1"/>
          </p:cNvSpPr>
          <p:nvPr>
            <p:ph sz="half" idx="2"/>
          </p:nvPr>
        </p:nvSpPr>
        <p:spPr>
          <a:xfrm>
            <a:off x="629842" y="2646947"/>
            <a:ext cx="3868340" cy="3542716"/>
          </a:xfrm>
        </p:spPr>
        <p:txBody>
          <a:bodyPr>
            <a:normAutofit/>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758163"/>
            <a:ext cx="3887391" cy="823912"/>
          </a:xfrm>
        </p:spPr>
        <p:txBody>
          <a:bodyPr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smtClean="0"/>
              <a:t>单击此处编辑母版文本样式</a:t>
            </a:r>
          </a:p>
        </p:txBody>
      </p:sp>
      <p:sp>
        <p:nvSpPr>
          <p:cNvPr id="6" name="内容占位符 5"/>
          <p:cNvSpPr>
            <a:spLocks noGrp="1"/>
          </p:cNvSpPr>
          <p:nvPr>
            <p:ph sz="quarter" idx="4"/>
          </p:nvPr>
        </p:nvSpPr>
        <p:spPr>
          <a:xfrm>
            <a:off x="4629150" y="2646947"/>
            <a:ext cx="3887391" cy="3542716"/>
          </a:xfrm>
        </p:spPr>
        <p:txBody>
          <a:bodyPr>
            <a:normAutofit/>
          </a:body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8" name="页脚占位符 7"/>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9" name="灯片编号占位符 8"/>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171" name="图片 1"/>
          <p:cNvPicPr>
            <a:picLocks noChangeAspect="1"/>
          </p:cNvPicPr>
          <p:nvPr/>
        </p:nvPicPr>
        <p:blipFill>
          <a:blip r:embed="rId2"/>
          <a:srcRect l="12091" r="7166"/>
          <a:stretch>
            <a:fillRect/>
          </a:stretch>
        </p:blipFill>
        <p:spPr>
          <a:xfrm>
            <a:off x="0" y="0"/>
            <a:ext cx="9144000" cy="6413500"/>
          </a:xfrm>
          <a:prstGeom prst="rect">
            <a:avLst/>
          </a:prstGeom>
          <a:noFill/>
          <a:ln w="9525">
            <a:noFill/>
          </a:ln>
        </p:spPr>
      </p:pic>
      <p:sp>
        <p:nvSpPr>
          <p:cNvPr id="7172" name="文本框 17"/>
          <p:cNvSpPr txBox="1"/>
          <p:nvPr/>
        </p:nvSpPr>
        <p:spPr>
          <a:xfrm>
            <a:off x="679450" y="4316413"/>
            <a:ext cx="1666875" cy="323850"/>
          </a:xfrm>
          <a:prstGeom prst="rect">
            <a:avLst/>
          </a:prstGeom>
          <a:noFill/>
          <a:ln w="9525">
            <a:noFill/>
          </a:ln>
        </p:spPr>
        <p:txBody>
          <a:bodyPr anchor="t">
            <a:spAutoFit/>
          </a:bodyPr>
          <a:lstStyle/>
          <a:p>
            <a:pPr lvl="0" indent="0"/>
            <a:endParaRPr lang="zh-CN" altLang="en-US" sz="1500">
              <a:solidFill>
                <a:srgbClr val="4E3620"/>
              </a:solidFill>
              <a:latin typeface="方正兰亭黑简体"/>
              <a:ea typeface="方正兰亭黑简体"/>
            </a:endParaRPr>
          </a:p>
        </p:txBody>
      </p:sp>
      <p:sp>
        <p:nvSpPr>
          <p:cNvPr id="2" name="标题 1"/>
          <p:cNvSpPr>
            <a:spLocks noGrp="1"/>
          </p:cNvSpPr>
          <p:nvPr>
            <p:ph type="title" hasCustomPrompt="1"/>
          </p:nvPr>
        </p:nvSpPr>
        <p:spPr>
          <a:xfrm>
            <a:off x="520367" y="3320710"/>
            <a:ext cx="4051634" cy="1014893"/>
          </a:xfrm>
        </p:spPr>
        <p:txBody>
          <a:bodyPr anchor="b">
            <a:normAutofit/>
          </a:bodyPr>
          <a:lstStyle>
            <a:lvl1pPr algn="dist">
              <a:defRPr sz="4500">
                <a:solidFill>
                  <a:srgbClr val="68910C"/>
                </a:solidFill>
              </a:defRPr>
            </a:lvl1pPr>
          </a:lstStyle>
          <a:p>
            <a:pPr fontAlgn="auto"/>
            <a:r>
              <a:rPr lang="zh-CN" altLang="en-US" strike="noStrike" noProof="1" smtClean="0"/>
              <a:t>编辑标题</a:t>
            </a:r>
            <a:endParaRPr lang="zh-CN" altLang="en-US" strike="noStrike" noProof="1"/>
          </a:p>
        </p:txBody>
      </p:sp>
      <p:sp>
        <p:nvSpPr>
          <p:cNvPr id="9" name="内容占位符 8"/>
          <p:cNvSpPr>
            <a:spLocks noGrp="1"/>
          </p:cNvSpPr>
          <p:nvPr>
            <p:ph sz="quarter" idx="13"/>
          </p:nvPr>
        </p:nvSpPr>
        <p:spPr>
          <a:xfrm>
            <a:off x="520365" y="4379811"/>
            <a:ext cx="4051635" cy="700189"/>
          </a:xfrm>
        </p:spPr>
        <p:txBody>
          <a:bodyPr>
            <a:normAutofit/>
          </a:bodyPr>
          <a:lstStyle>
            <a:lvl1pPr marL="0" indent="0" algn="dist">
              <a:buNone/>
              <a:defRPr sz="1800">
                <a:solidFill>
                  <a:schemeClr val="tx1">
                    <a:lumMod val="95000"/>
                    <a:lumOff val="5000"/>
                  </a:schemeClr>
                </a:solidFill>
              </a:defRPr>
            </a:lvl1pPr>
          </a:lstStyle>
          <a:p>
            <a:pPr lvl="0" fontAlgn="auto"/>
            <a:r>
              <a:rPr lang="zh-CN" altLang="en-US" strike="noStrike" noProof="1" smtClean="0"/>
              <a:t>单击此处编辑母版文本样式</a:t>
            </a:r>
          </a:p>
        </p:txBody>
      </p:sp>
      <p:sp>
        <p:nvSpPr>
          <p:cNvPr id="3" name="日期占位符 2"/>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4" name="页脚占位符 3"/>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5" name="灯片编号占位符 4"/>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3" name="页脚占位符 2"/>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4" name="灯片编号占位符 3"/>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1"/>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629841" y="711200"/>
            <a:ext cx="3196800" cy="1600200"/>
          </a:xfrm>
        </p:spPr>
        <p:txBody>
          <a:bodyPr anchor="t" anchorCtr="0">
            <a:normAutofit/>
          </a:bodyPr>
          <a:lstStyle>
            <a:lvl1pPr>
              <a:defRPr sz="3200"/>
            </a:lvl1pPr>
          </a:lstStyle>
          <a:p>
            <a:pPr fontAlgn="auto"/>
            <a:r>
              <a:rPr lang="zh-CN" altLang="en-US" strike="noStrike" noProof="1" smtClean="0"/>
              <a:t>单击此处编辑标题</a:t>
            </a:r>
            <a:endParaRPr lang="zh-CN" altLang="en-US" strike="noStrike" noProof="1"/>
          </a:p>
        </p:txBody>
      </p:sp>
      <p:sp>
        <p:nvSpPr>
          <p:cNvPr id="3" name="图片占位符 2"/>
          <p:cNvSpPr>
            <a:spLocks noGrp="1" noChangeAspect="1"/>
          </p:cNvSpPr>
          <p:nvPr>
            <p:ph type="pic" idx="1" hasCustomPrompt="1"/>
          </p:nvPr>
        </p:nvSpPr>
        <p:spPr>
          <a:xfrm>
            <a:off x="4014391" y="733425"/>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r>
              <a:rPr lang="zh-CN" altLang="en-US" strike="noStrike" noProof="1" smtClean="0"/>
              <a:t>图片</a:t>
            </a:r>
            <a:endParaRPr lang="zh-CN" altLang="en-US" strike="noStrike" noProof="1"/>
          </a:p>
        </p:txBody>
      </p:sp>
      <p:sp>
        <p:nvSpPr>
          <p:cNvPr id="4" name="文本占位符 3"/>
          <p:cNvSpPr>
            <a:spLocks noGrp="1"/>
          </p:cNvSpPr>
          <p:nvPr>
            <p:ph type="body" sz="half" idx="2"/>
          </p:nvPr>
        </p:nvSpPr>
        <p:spPr>
          <a:xfrm>
            <a:off x="629841" y="2311400"/>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trike="noStrike" noProof="1" smtClean="0"/>
              <a:t>单击此处编辑母版文本样式</a:t>
            </a:r>
          </a:p>
        </p:txBody>
      </p:sp>
      <p:sp>
        <p:nvSpPr>
          <p:cNvPr id="5" name="日期占位符 4"/>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9EFD9D74-47D9-4702-A33C-335B63B48DBF}"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6" name="页脚占位符 5"/>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7" name="灯片编号占位符 6"/>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FABC47A4-756D-490B-A52F-7D9E2C9FC05F}"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74806" y="365125"/>
            <a:ext cx="740544" cy="5811838"/>
          </a:xfrm>
        </p:spPr>
        <p:txBody>
          <a:bodyPr vert="eaVert">
            <a:normAutofit/>
          </a:bodyPr>
          <a:lstStyle>
            <a:lvl1pPr>
              <a:defRPr sz="2700"/>
            </a:lvl1p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7037872" cy="5811838"/>
          </a:xfrm>
        </p:spPr>
        <p:txBody>
          <a:bodyPr vert="eaVert">
            <a:normAutofit/>
          </a:bodyPr>
          <a:lstStyle>
            <a:lvl1pPr>
              <a:defRPr sz="2400"/>
            </a:lvl1pPr>
            <a:lvl2pPr>
              <a:defRPr sz="2000"/>
            </a:lvl2pPr>
            <a:lvl3pPr>
              <a:defRPr sz="1800"/>
            </a:lvl3pPr>
            <a:lvl4pPr>
              <a:defRPr sz="1800"/>
            </a:lvl4pPr>
            <a:lvl5pPr>
              <a:defRPr sz="1800"/>
            </a:lvl5pPr>
          </a:lstStyle>
          <a:p>
            <a:pPr lvl="0" fontAlgn="auto"/>
            <a:r>
              <a:rPr lang="zh-CN" altLang="en-US" strike="noStrike" noProof="1" smtClean="0"/>
              <a:t>单击此处编辑母版文本样式</a:t>
            </a:r>
          </a:p>
          <a:p>
            <a:pPr lvl="1" fontAlgn="auto"/>
            <a:r>
              <a:rPr lang="zh-CN" altLang="en-US" strike="noStrike" noProof="1" smtClean="0"/>
              <a:t>第二级</a:t>
            </a:r>
          </a:p>
          <a:p>
            <a:pPr lvl="2" fontAlgn="auto"/>
            <a:r>
              <a:rPr lang="zh-CN" altLang="en-US" strike="noStrike" noProof="1" smtClean="0"/>
              <a:t>第三级</a:t>
            </a:r>
          </a:p>
          <a:p>
            <a:pPr lvl="3" fontAlgn="auto"/>
            <a:r>
              <a:rPr lang="zh-CN" altLang="en-US" strike="noStrike" noProof="1" smtClean="0"/>
              <a:t>第四级</a:t>
            </a:r>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5" name="页脚占位符 4"/>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6" name="灯片编号占位符 5"/>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tags" Target="../tags/tag1.xml"/><Relationship Id="rId15" Type="http://schemas.openxmlformats.org/officeDocument/2006/relationships/tags" Target="../tags/tag2.xml"/><Relationship Id="rId16" Type="http://schemas.openxmlformats.org/officeDocument/2006/relationships/tags" Target="../tags/tag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custDataLst>
              <p:tags r:id="rId14"/>
            </p:custDataLst>
          </p:nvPr>
        </p:nvSpPr>
        <p:spPr>
          <a:xfrm>
            <a:off x="1203325" y="365125"/>
            <a:ext cx="7886700" cy="1325563"/>
          </a:xfrm>
          <a:prstGeom prst="rect">
            <a:avLst/>
          </a:prstGeom>
          <a:noFill/>
          <a:ln w="9525">
            <a:noFill/>
          </a:ln>
        </p:spPr>
        <p:txBody>
          <a:bodyPr lIns="91440" tIns="45720" rIns="91440" bIns="45720" anchor="ctr"/>
          <a:lstStyle/>
          <a:p>
            <a:pPr lvl="0"/>
            <a:r>
              <a:rPr lang="zh-CN" altLang="en-US"/>
              <a:t>单击此处编辑母版标题样式</a:t>
            </a:r>
          </a:p>
        </p:txBody>
      </p:sp>
      <p:sp>
        <p:nvSpPr>
          <p:cNvPr id="1027" name="文本占位符 2"/>
          <p:cNvSpPr>
            <a:spLocks noGrp="1"/>
          </p:cNvSpPr>
          <p:nvPr>
            <p:ph type="body"/>
            <p:custDataLst>
              <p:tags r:id="rId15"/>
            </p:custDataLst>
          </p:nvPr>
        </p:nvSpPr>
        <p:spPr>
          <a:xfrm>
            <a:off x="628650" y="1825625"/>
            <a:ext cx="7886700" cy="4351338"/>
          </a:xfrm>
          <a:prstGeom prst="rect">
            <a:avLst/>
          </a:prstGeom>
          <a:noFill/>
          <a:ln w="9525">
            <a:noFill/>
          </a:ln>
        </p:spPr>
        <p:txBody>
          <a:bodyPr lIns="91440" tIns="45720" rIns="91440" bIns="45720" anchor="t"/>
          <a:lstStyle/>
          <a:p>
            <a:pPr lvl="0" indent="-171450"/>
            <a:r>
              <a:rPr lang="zh-CN" altLang="en-US" dirty="0"/>
              <a:t>单击此处编辑母版文本样式</a:t>
            </a:r>
          </a:p>
          <a:p>
            <a:pPr lvl="1" indent="-171450"/>
            <a:r>
              <a:rPr lang="zh-CN" altLang="en-US" dirty="0"/>
              <a:t>第二级</a:t>
            </a:r>
          </a:p>
          <a:p>
            <a:pPr lvl="2" indent="-171450"/>
            <a:r>
              <a:rPr lang="zh-CN" altLang="en-US" dirty="0"/>
              <a:t>第三级</a:t>
            </a:r>
          </a:p>
          <a:p>
            <a:pPr lvl="3" indent="-171450"/>
            <a:r>
              <a:rPr lang="zh-CN" altLang="en-US" dirty="0"/>
              <a:t>第四级</a:t>
            </a:r>
          </a:p>
          <a:p>
            <a:pPr lvl="4" indent="-171450"/>
            <a:r>
              <a:rPr lang="zh-CN" altLang="en-US" dirty="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fontAlgn="base"/>
            <a:fld id="{762909E7-F5D7-4ECB-A85E-2FAC0D49125A}" type="datetimeFigureOut">
              <a:rPr lang="zh-CN" altLang="en-US" strike="noStrike" noProof="1" smtClean="0">
                <a:latin typeface="Book Antiqua" panose="02040602050305030304" pitchFamily="18" charset="0"/>
                <a:ea typeface="宋体" panose="02010600030101010101" pitchFamily="2" charset="-122"/>
                <a:cs typeface="+mn-cs"/>
              </a:rPr>
              <a:t>18/5/17</a:t>
            </a:fld>
            <a:endParaRPr lang="zh-CN" altLang="en-US" strike="noStrike" noProof="1"/>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base"/>
            <a:fld id="{FF93ABA0-864B-4F27-9148-5FFE89C8AEB6}" type="slidenum">
              <a:rPr lang="zh-CN" altLang="en-US" strike="noStrike" noProof="1" smtClean="0">
                <a:latin typeface="Book Antiqua" panose="02040602050305030304" pitchFamily="18" charset="0"/>
                <a:ea typeface="宋体" panose="02010600030101010101" pitchFamily="2" charset="-122"/>
                <a:cs typeface="+mn-cs"/>
              </a:rPr>
              <a:t>‹#›</a:t>
            </a:fld>
            <a:endParaRPr lang="zh-CN" altLang="en-US" strike="noStrike" noProof="1"/>
          </a:p>
        </p:txBody>
      </p:sp>
      <p:sp>
        <p:nvSpPr>
          <p:cNvPr id="7" name="KSO_TEMPLATE" hidden="1"/>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685800" rtl="0" eaLnBrk="1" latinLnBrk="0" hangingPunct="1">
        <a:lnSpc>
          <a:spcPct val="90000"/>
        </a:lnSpc>
        <a:spcBef>
          <a:spcPct val="0"/>
        </a:spcBef>
        <a:buNone/>
        <a:defRPr sz="3600" kern="1200">
          <a:solidFill>
            <a:schemeClr val="tx1"/>
          </a:solidFill>
          <a:latin typeface="楷体" panose="02010609060101010101" charset="-122"/>
          <a:ea typeface="楷体" panose="02010609060101010101"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kern="1200">
          <a:solidFill>
            <a:schemeClr val="tx1"/>
          </a:solidFill>
          <a:latin typeface="楷体" panose="02010609060101010101" charset="-122"/>
          <a:ea typeface="楷体" panose="02010609060101010101"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楷体" panose="02010609060101010101" charset="-122"/>
          <a:ea typeface="楷体" panose="02010609060101010101"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楷体" panose="02010609060101010101" charset="-122"/>
          <a:ea typeface="楷体" panose="02010609060101010101"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楷体" panose="02010609060101010101" charset="-122"/>
          <a:ea typeface="楷体" panose="02010609060101010101"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楷体" panose="02010609060101010101" charset="-122"/>
          <a:ea typeface="楷体" panose="02010609060101010101"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6.emf"/><Relationship Id="rId5" Type="http://schemas.openxmlformats.org/officeDocument/2006/relationships/oleObject" Target="../embeddings/oleObject2.bin"/><Relationship Id="rId6" Type="http://schemas.openxmlformats.org/officeDocument/2006/relationships/image" Target="../media/image1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3.bin"/><Relationship Id="rId5" Type="http://schemas.openxmlformats.org/officeDocument/2006/relationships/image" Target="../media/image20.emf"/><Relationship Id="rId6" Type="http://schemas.openxmlformats.org/officeDocument/2006/relationships/oleObject" Target="../embeddings/oleObject4.bin"/><Relationship Id="rId7" Type="http://schemas.openxmlformats.org/officeDocument/2006/relationships/image" Target="../media/image2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 Id="rId3"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4" Type="http://schemas.openxmlformats.org/officeDocument/2006/relationships/image" Target="../media/image47.png"/><Relationship Id="rId5" Type="http://schemas.openxmlformats.org/officeDocument/2006/relationships/customXml" Target="../ink/ink2.xml"/><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oleObject" Target="../embeddings/Microsoft_Equation1.bin"/><Relationship Id="rId8" Type="http://schemas.openxmlformats.org/officeDocument/2006/relationships/image" Target="../media/image7.emf"/><Relationship Id="rId9" Type="http://schemas.openxmlformats.org/officeDocument/2006/relationships/oleObject" Target="../embeddings/Microsoft_Equation2.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dirty="0" smtClean="0">
                <a:latin typeface="方正大标宋简体"/>
              </a:rPr>
              <a:t>第</a:t>
            </a:r>
            <a:r>
              <a:rPr lang="en-US" altLang="zh-CN" b="0" i="0" u="none" strike="noStrike" kern="1800" baseline="0" dirty="0" smtClean="0">
                <a:latin typeface="方正大标宋简体"/>
              </a:rPr>
              <a:t>6</a:t>
            </a:r>
            <a:r>
              <a:rPr lang="zh-CN" altLang="en-US" b="0" i="0" u="none" strike="noStrike" kern="1800" baseline="0" dirty="0" smtClean="0">
                <a:latin typeface="方正大标宋简体"/>
              </a:rPr>
              <a:t>章  图像复原技术</a:t>
            </a:r>
            <a:endParaRPr lang="zh-CN" altLang="en-US" b="0" i="0" u="none" strike="noStrike" kern="1800" baseline="0" dirty="0" smtClean="0">
              <a:latin typeface="Times New Roman" panose="02020603050405020304"/>
            </a:endParaRPr>
          </a:p>
        </p:txBody>
      </p:sp>
      <p:sp>
        <p:nvSpPr>
          <p:cNvPr id="3" name="内容占位符 2"/>
          <p:cNvSpPr>
            <a:spLocks noGrp="1"/>
          </p:cNvSpPr>
          <p:nvPr>
            <p:ph idx="1"/>
          </p:nvPr>
        </p:nvSpPr>
        <p:spPr/>
        <p:txBody>
          <a:bodyPr>
            <a:noAutofit/>
          </a:bodyPr>
          <a:lstStyle/>
          <a:p>
            <a:pPr marR="0" lvl="0" rtl="0">
              <a:lnSpc>
                <a:spcPct val="120000"/>
              </a:lnSpc>
            </a:pPr>
            <a:r>
              <a:rPr lang="zh-CN" altLang="en-US" sz="2400" b="0" i="0" u="none" strike="noStrike" baseline="0" dirty="0" smtClean="0">
                <a:latin typeface="Times New Roman" panose="02020603050405020304"/>
              </a:rPr>
              <a:t>图像质量变坏叫做退化。</a:t>
            </a:r>
            <a:endParaRPr lang="en-US" altLang="zh-CN" sz="2400" b="0" i="0" u="none" strike="noStrike" baseline="0" dirty="0" smtClean="0">
              <a:latin typeface="Times New Roman" panose="02020603050405020304"/>
            </a:endParaRPr>
          </a:p>
          <a:p>
            <a:pPr lvl="1">
              <a:lnSpc>
                <a:spcPct val="120000"/>
              </a:lnSpc>
            </a:pPr>
            <a:r>
              <a:rPr lang="zh-CN" altLang="en-US" sz="1800" b="0" i="0" u="none" strike="noStrike" baseline="0" dirty="0" smtClean="0">
                <a:latin typeface="Times New Roman" panose="02020603050405020304"/>
              </a:rPr>
              <a:t>在图像的采集、传送和转换过程中，会加入一些噪声，表现为图像模糊、失真、有噪声等。在实际应用中需要清晰的、高质量的图像。图像复原就是要尽可能恢复退化图像的本来面目，它是沿图像退化的逆过程进行处理。</a:t>
            </a:r>
            <a:endParaRPr lang="en-US" altLang="zh-CN" sz="1800" b="0" i="0" u="none" strike="noStrike" baseline="0" dirty="0" smtClean="0">
              <a:latin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824"/>
            <a:ext cx="9153570" cy="410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70843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0" i="0" u="none" strike="noStrike" kern="1800" cap="all" spc="0" normalizeH="0" baseline="0" noProof="0" smtClean="0">
                <a:ln>
                  <a:noFill/>
                </a:ln>
                <a:solidFill>
                  <a:schemeClr val="tx2"/>
                </a:solidFill>
                <a:effectLst/>
                <a:uLnTx/>
                <a:uFillTx/>
                <a:latin typeface="方正大标宋简体"/>
                <a:ea typeface="+mj-ea"/>
                <a:cs typeface="+mj-cs"/>
              </a:rPr>
              <a:t>6.3.3  </a:t>
            </a:r>
            <a:r>
              <a:rPr kumimoji="0" lang="zh-CN" altLang="en-US" sz="3600" b="0" i="0" u="none" strike="noStrike" kern="1800" cap="all" spc="0" normalizeH="0" baseline="0" noProof="0" smtClean="0">
                <a:ln>
                  <a:noFill/>
                </a:ln>
                <a:solidFill>
                  <a:schemeClr val="tx2"/>
                </a:solidFill>
                <a:effectLst/>
                <a:uLnTx/>
                <a:uFillTx/>
                <a:latin typeface="方正大标宋简体"/>
                <a:ea typeface="+mj-ea"/>
                <a:cs typeface="+mj-cs"/>
              </a:rPr>
              <a:t>自适应滤波</a:t>
            </a:r>
            <a:endParaRPr kumimoji="0" lang="zh-CN" altLang="en-US" sz="3600" b="0" i="0" u="none" strike="noStrike" kern="1800" cap="all" spc="0" normalizeH="0" baseline="0" noProof="0" smtClean="0">
              <a:ln>
                <a:noFill/>
              </a:ln>
              <a:solidFill>
                <a:schemeClr val="tx2"/>
              </a:solidFill>
              <a:effectLst/>
              <a:uLnTx/>
              <a:uFillTx/>
              <a:latin typeface="Times New Roman" panose="02020603050405020304"/>
              <a:ea typeface="+mj-ea"/>
              <a:cs typeface="+mj-cs"/>
            </a:endParaRPr>
          </a:p>
        </p:txBody>
      </p:sp>
      <p:sp>
        <p:nvSpPr>
          <p:cNvPr id="36867" name="文本占位符 2"/>
          <p:cNvSpPr>
            <a:spLocks noGrp="1"/>
          </p:cNvSpPr>
          <p:nvPr>
            <p:ph idx="1"/>
          </p:nvPr>
        </p:nvSpPr>
        <p:spPr/>
        <p:txBody>
          <a:bodyPr vert="horz" wrap="square" anchor="t"/>
          <a:lstStyle/>
          <a:p>
            <a:pPr>
              <a:lnSpc>
                <a:spcPct val="120000"/>
              </a:lnSpc>
              <a:buSzPct val="70000"/>
            </a:pPr>
            <a:r>
              <a:rPr kumimoji="0" lang="zh-CN" altLang="en-US" sz="2000" kern="1200" dirty="0">
                <a:latin typeface="Times New Roman" panose="02020603050405020304" pitchFamily="18" charset="0"/>
                <a:ea typeface="+mn-ea"/>
                <a:cs typeface="+mn-cs"/>
              </a:rPr>
              <a:t>在</a:t>
            </a:r>
            <a:r>
              <a:rPr kumimoji="0" lang="en-US" altLang="zh-CN" sz="2000" kern="1200" dirty="0">
                <a:latin typeface="Times New Roman" panose="02020603050405020304" pitchFamily="18" charset="0"/>
                <a:ea typeface="+mn-ea"/>
                <a:cs typeface="+mn-cs"/>
              </a:rPr>
              <a:t>MATLAB</a:t>
            </a:r>
            <a:r>
              <a:rPr kumimoji="0" lang="zh-CN" altLang="en-US" sz="2000" kern="1200" dirty="0">
                <a:latin typeface="Times New Roman" panose="02020603050405020304" pitchFamily="18" charset="0"/>
                <a:ea typeface="+mn-ea"/>
                <a:cs typeface="+mn-cs"/>
              </a:rPr>
              <a:t>软件中，函数</a:t>
            </a:r>
            <a:r>
              <a:rPr kumimoji="0" lang="en-US" altLang="zh-CN" sz="2000" kern="1200" dirty="0">
                <a:latin typeface="Times New Roman" panose="02020603050405020304" pitchFamily="18" charset="0"/>
                <a:ea typeface="+mn-ea"/>
                <a:cs typeface="+mn-cs"/>
              </a:rPr>
              <a:t>wiener2( )</a:t>
            </a:r>
            <a:r>
              <a:rPr kumimoji="0" lang="zh-CN" altLang="en-US" sz="2000" kern="1200" dirty="0">
                <a:latin typeface="Times New Roman" panose="02020603050405020304" pitchFamily="18" charset="0"/>
                <a:ea typeface="+mn-ea"/>
                <a:cs typeface="+mn-cs"/>
              </a:rPr>
              <a:t>可以根据图像中的噪声进行自适应维纳滤波，还可以对噪声进行估计。该函数根据图像的</a:t>
            </a:r>
            <a:r>
              <a:rPr kumimoji="0" lang="zh-CN" altLang="en-US" sz="2000" b="1" kern="1200" dirty="0">
                <a:solidFill>
                  <a:srgbClr val="FF0000"/>
                </a:solidFill>
                <a:latin typeface="Times New Roman" panose="02020603050405020304" pitchFamily="18" charset="0"/>
                <a:ea typeface="+mn-ea"/>
                <a:cs typeface="+mn-cs"/>
              </a:rPr>
              <a:t>局部方差</a:t>
            </a:r>
            <a:r>
              <a:rPr kumimoji="0" lang="zh-CN" altLang="en-US" sz="2000" kern="1200" dirty="0">
                <a:latin typeface="Times New Roman" panose="02020603050405020304" pitchFamily="18" charset="0"/>
                <a:ea typeface="+mn-ea"/>
                <a:cs typeface="+mn-cs"/>
              </a:rPr>
              <a:t>来调整滤波器的输出。该函数的调用格式为：</a:t>
            </a:r>
          </a:p>
          <a:p>
            <a:pPr>
              <a:lnSpc>
                <a:spcPct val="120000"/>
              </a:lnSpc>
              <a:buSzPct val="70000"/>
            </a:pPr>
            <a:r>
              <a:rPr kumimoji="0" lang="en-US" altLang="zh-CN" sz="2000" kern="1200" dirty="0">
                <a:latin typeface="Times New Roman" panose="02020603050405020304" pitchFamily="18" charset="0"/>
                <a:ea typeface="+mn-ea"/>
                <a:cs typeface="+mn-cs"/>
              </a:rPr>
              <a:t>J=wiener2(I, [m, n], noise)</a:t>
            </a:r>
            <a:r>
              <a:rPr kumimoji="0" lang="zh-CN" altLang="en-US" sz="2000" kern="1200" dirty="0">
                <a:latin typeface="Times New Roman" panose="02020603050405020304" pitchFamily="18" charset="0"/>
                <a:ea typeface="+mn-ea"/>
                <a:cs typeface="+mn-cs"/>
              </a:rPr>
              <a:t>：该函数对图像</a:t>
            </a:r>
            <a:r>
              <a:rPr kumimoji="0" lang="en-US" altLang="zh-CN" sz="2000" kern="1200" dirty="0">
                <a:latin typeface="Times New Roman" panose="02020603050405020304" pitchFamily="18" charset="0"/>
                <a:ea typeface="+mn-ea"/>
                <a:cs typeface="+mn-cs"/>
              </a:rPr>
              <a:t>I</a:t>
            </a:r>
            <a:r>
              <a:rPr kumimoji="0" lang="zh-CN" altLang="en-US" sz="2000" kern="1200" dirty="0">
                <a:latin typeface="Times New Roman" panose="02020603050405020304" pitchFamily="18" charset="0"/>
                <a:ea typeface="+mn-ea"/>
                <a:cs typeface="+mn-cs"/>
              </a:rPr>
              <a:t>进行自适应维纳滤波，采用的窗口大小为</a:t>
            </a:r>
            <a:r>
              <a:rPr kumimoji="0" lang="en-US" altLang="zh-CN" sz="2000" kern="1200" dirty="0">
                <a:latin typeface="Times New Roman" panose="02020603050405020304" pitchFamily="18" charset="0"/>
                <a:ea typeface="+mn-ea"/>
                <a:cs typeface="+mn-cs"/>
              </a:rPr>
              <a:t>m×n</a:t>
            </a:r>
            <a:r>
              <a:rPr kumimoji="0" lang="zh-CN" altLang="en-US" sz="2000" kern="1200" dirty="0">
                <a:latin typeface="Times New Roman" panose="02020603050405020304" pitchFamily="18" charset="0"/>
                <a:ea typeface="+mn-ea"/>
                <a:cs typeface="+mn-cs"/>
              </a:rPr>
              <a:t>，如果不指定窗口大小，默认值为</a:t>
            </a:r>
            <a:r>
              <a:rPr kumimoji="0" lang="en-US" altLang="zh-CN" sz="2000" kern="1200" dirty="0">
                <a:latin typeface="Times New Roman" panose="02020603050405020304" pitchFamily="18" charset="0"/>
                <a:ea typeface="+mn-ea"/>
                <a:cs typeface="+mn-cs"/>
              </a:rPr>
              <a:t>3×3</a:t>
            </a:r>
            <a:r>
              <a:rPr kumimoji="0" lang="zh-CN" altLang="en-US" sz="2000" kern="1200" dirty="0">
                <a:latin typeface="Times New Roman" panose="02020603050405020304" pitchFamily="18" charset="0"/>
                <a:ea typeface="+mn-ea"/>
                <a:cs typeface="+mn-cs"/>
              </a:rPr>
              <a:t>。输入参数</a:t>
            </a:r>
            <a:r>
              <a:rPr kumimoji="0" lang="en-US" altLang="zh-CN" sz="2000" kern="1200" dirty="0">
                <a:latin typeface="Times New Roman" panose="02020603050405020304" pitchFamily="18" charset="0"/>
                <a:ea typeface="+mn-ea"/>
                <a:cs typeface="+mn-cs"/>
              </a:rPr>
              <a:t>noise</a:t>
            </a:r>
            <a:r>
              <a:rPr kumimoji="0" lang="zh-CN" altLang="en-US" sz="2000" kern="1200" dirty="0">
                <a:latin typeface="Times New Roman" panose="02020603050405020304" pitchFamily="18" charset="0"/>
                <a:ea typeface="+mn-ea"/>
                <a:cs typeface="+mn-cs"/>
              </a:rPr>
              <a:t>为噪声的能量。返回值</a:t>
            </a:r>
            <a:r>
              <a:rPr kumimoji="0" lang="en-US" altLang="zh-CN" sz="2000" kern="1200" dirty="0">
                <a:latin typeface="Times New Roman" panose="02020603050405020304" pitchFamily="18" charset="0"/>
                <a:ea typeface="+mn-ea"/>
                <a:cs typeface="+mn-cs"/>
              </a:rPr>
              <a:t>J</a:t>
            </a:r>
            <a:r>
              <a:rPr kumimoji="0" lang="zh-CN" altLang="en-US" sz="2000" kern="1200" dirty="0">
                <a:latin typeface="Times New Roman" panose="02020603050405020304" pitchFamily="18" charset="0"/>
                <a:ea typeface="+mn-ea"/>
                <a:cs typeface="+mn-cs"/>
              </a:rPr>
              <a:t>为滤波后得到的图像。</a:t>
            </a:r>
          </a:p>
          <a:p>
            <a:pPr>
              <a:lnSpc>
                <a:spcPct val="120000"/>
              </a:lnSpc>
              <a:buSzPct val="70000"/>
            </a:pPr>
            <a:r>
              <a:rPr kumimoji="0" lang="pt-BR" altLang="zh-CN" sz="2000" kern="1200" dirty="0">
                <a:latin typeface="Times New Roman" panose="02020603050405020304" pitchFamily="18" charset="0"/>
                <a:ea typeface="+mn-ea"/>
                <a:cs typeface="+mn-cs"/>
              </a:rPr>
              <a:t>[J, noise]=wiener2(I, [m, n])</a:t>
            </a:r>
            <a:r>
              <a:rPr kumimoji="0" lang="zh-CN" altLang="en-US" sz="2000" kern="1200" dirty="0">
                <a:latin typeface="Times New Roman" panose="02020603050405020304" pitchFamily="18" charset="0"/>
                <a:ea typeface="+mn-ea"/>
                <a:cs typeface="+mn-cs"/>
              </a:rPr>
              <a:t>：该函数对图像中的噪声进行估计，返回值</a:t>
            </a:r>
            <a:r>
              <a:rPr kumimoji="0" lang="en-US" altLang="zh-CN" sz="2000" kern="1200" dirty="0">
                <a:latin typeface="Times New Roman" panose="02020603050405020304" pitchFamily="18" charset="0"/>
                <a:ea typeface="+mn-ea"/>
                <a:cs typeface="+mn-cs"/>
              </a:rPr>
              <a:t>noise</a:t>
            </a:r>
            <a:r>
              <a:rPr kumimoji="0" lang="zh-CN" altLang="en-US" sz="2000" kern="1200" dirty="0">
                <a:latin typeface="Times New Roman" panose="02020603050405020304" pitchFamily="18" charset="0"/>
                <a:ea typeface="+mn-ea"/>
                <a:cs typeface="+mn-cs"/>
              </a:rPr>
              <a:t>为噪声的能量。</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5-07 at 9.31.17 AM.png"/>
          <p:cNvPicPr>
            <a:picLocks noGrp="1" noChangeAspect="1"/>
          </p:cNvPicPr>
          <p:nvPr>
            <p:ph idx="1"/>
          </p:nvPr>
        </p:nvPicPr>
        <p:blipFill>
          <a:blip r:embed="rId3">
            <a:extLst>
              <a:ext uri="{28A0092B-C50C-407E-A947-70E740481C1C}">
                <a14:useLocalDpi xmlns:a14="http://schemas.microsoft.com/office/drawing/2010/main" val="0"/>
              </a:ext>
            </a:extLst>
          </a:blip>
          <a:srcRect t="-35298" b="-35298"/>
          <a:stretch>
            <a:fillRect/>
          </a:stretch>
        </p:blipFill>
        <p:spPr>
          <a:xfrm>
            <a:off x="-667494" y="980728"/>
            <a:ext cx="9848006" cy="5110338"/>
          </a:xfrm>
        </p:spPr>
      </p:pic>
    </p:spTree>
    <p:extLst>
      <p:ext uri="{BB962C8B-B14F-4D97-AF65-F5344CB8AC3E}">
        <p14:creationId xmlns:p14="http://schemas.microsoft.com/office/powerpoint/2010/main" val="7284125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0" i="0" u="none" strike="noStrike" kern="1200" cap="all" spc="0" normalizeH="0" baseline="0" noProof="0" dirty="0" smtClean="0">
                <a:ln>
                  <a:noFill/>
                </a:ln>
                <a:solidFill>
                  <a:schemeClr val="tx2"/>
                </a:solidFill>
                <a:effectLst/>
                <a:uLnTx/>
                <a:uFillTx/>
                <a:latin typeface="+mj-lt"/>
                <a:ea typeface="+mj-ea"/>
                <a:cs typeface="+mj-cs"/>
              </a:rPr>
              <a:t>通过函数</a:t>
            </a:r>
            <a:r>
              <a:rPr kumimoji="0" lang="en-US" altLang="zh-CN" sz="3600" b="0" i="0" u="none" strike="noStrike" kern="1200" cap="all" spc="0" normalizeH="0" baseline="0" noProof="0" dirty="0" smtClean="0">
                <a:ln>
                  <a:noFill/>
                </a:ln>
                <a:solidFill>
                  <a:schemeClr val="tx2"/>
                </a:solidFill>
                <a:effectLst/>
                <a:uLnTx/>
                <a:uFillTx/>
                <a:latin typeface="+mj-lt"/>
                <a:ea typeface="+mj-ea"/>
                <a:cs typeface="+mj-cs"/>
              </a:rPr>
              <a:t>wiener2</a:t>
            </a:r>
            <a:r>
              <a:rPr kumimoji="0" lang="zh-CN" altLang="en-US" sz="3600" b="0" i="0" u="none" strike="noStrike" kern="1200" cap="all" spc="0" normalizeH="0" baseline="0" noProof="0" dirty="0" smtClean="0">
                <a:ln>
                  <a:noFill/>
                </a:ln>
                <a:solidFill>
                  <a:schemeClr val="tx2"/>
                </a:solidFill>
                <a:effectLst/>
                <a:uLnTx/>
                <a:uFillTx/>
                <a:latin typeface="+mj-lt"/>
                <a:ea typeface="+mj-ea"/>
                <a:cs typeface="+mj-cs"/>
              </a:rPr>
              <a:t>对图像进行自适应滤波</a:t>
            </a:r>
            <a:endParaRPr kumimoji="0" lang="zh-CN" altLang="en-US" sz="3600" b="0" i="0" u="none" strike="noStrike" kern="1200" cap="all" spc="0" normalizeH="0" baseline="0" noProof="0" dirty="0">
              <a:ln>
                <a:noFill/>
              </a:ln>
              <a:solidFill>
                <a:schemeClr val="tx2"/>
              </a:solidFill>
              <a:effectLst/>
              <a:uLnTx/>
              <a:uFillTx/>
              <a:latin typeface="+mj-lt"/>
              <a:ea typeface="+mj-ea"/>
              <a:cs typeface="+mj-cs"/>
            </a:endParaRPr>
          </a:p>
        </p:txBody>
      </p:sp>
      <p:sp>
        <p:nvSpPr>
          <p:cNvPr id="3" name="内容占位符 2"/>
          <p:cNvSpPr>
            <a:spLocks noGrp="1"/>
          </p:cNvSpPr>
          <p:nvPr>
            <p:ph idx="1"/>
          </p:nvPr>
        </p:nvSpPr>
        <p:spPr/>
        <p:txBody>
          <a:bodyPr vert="horz">
            <a:normAutofit fontScale="45000" lnSpcReduction="20000"/>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altLang="zh-CN" sz="40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6-15</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clear all; close all;</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imread</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coins.png</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I=im2double(I);</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J=</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imnoise</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gaussian</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 0, 0.01);</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K=wiener2(J, [5 5]);</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figure;</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subplot(131);</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imshow</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subplot(132);</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imshow</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(J);</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subplot(133);</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imshow</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(K);</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altLang="zh-CN" sz="40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zh-CN" altLang="en-US" sz="40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方正大标宋简体"/>
              </a:rPr>
              <a:t>6.4  </a:t>
            </a:r>
            <a:r>
              <a:rPr lang="zh-CN" altLang="en-US" b="0" i="0" u="none" strike="noStrike" kern="1800" baseline="0" smtClean="0">
                <a:latin typeface="方正大标宋简体"/>
              </a:rPr>
              <a:t>图像复原方法</a:t>
            </a:r>
            <a:endParaRPr lang="zh-CN" altLang="en-US" b="0" i="0" u="none" strike="noStrike" kern="1800" baseline="0" smtClean="0">
              <a:latin typeface="Times New Roman" panose="02020603050405020304"/>
            </a:endParaRPr>
          </a:p>
        </p:txBody>
      </p:sp>
      <p:sp>
        <p:nvSpPr>
          <p:cNvPr id="3" name="内容占位符 2"/>
          <p:cNvSpPr>
            <a:spLocks noGrp="1"/>
          </p:cNvSpPr>
          <p:nvPr>
            <p:ph idx="1"/>
          </p:nvPr>
        </p:nvSpPr>
        <p:spPr/>
        <p:txBody>
          <a:bodyPr>
            <a:normAutofit/>
          </a:bodyPr>
          <a:lstStyle/>
          <a:p>
            <a:pPr marR="0" lvl="0" rtl="0"/>
            <a:r>
              <a:rPr lang="zh-CN" altLang="en-US" sz="2000" b="0" i="0" u="none" strike="noStrike" baseline="0" dirty="0" smtClean="0">
                <a:latin typeface="Times New Roman" panose="02020603050405020304"/>
              </a:rPr>
              <a:t>下面对图像复原的常用方法进行介绍，主要包括逆滤波复原、维纳滤波复原、约束最小二乘法复原、</a:t>
            </a:r>
          </a:p>
          <a:p>
            <a:pPr marR="0" lvl="0" rtl="0"/>
            <a:r>
              <a:rPr lang="en-US" altLang="zh-CN" sz="2000" b="0" i="0" u="none" strike="noStrike" baseline="0" dirty="0" smtClean="0">
                <a:latin typeface="Times New Roman" panose="02020603050405020304"/>
              </a:rPr>
              <a:t>Lucy-Richardson</a:t>
            </a:r>
            <a:r>
              <a:rPr lang="zh-CN" altLang="en-US" sz="2000" b="0" i="0" u="none" strike="noStrike" baseline="0" dirty="0" smtClean="0">
                <a:latin typeface="Times New Roman" panose="02020603050405020304"/>
              </a:rPr>
              <a:t>复原和盲解卷积复原等。</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dirty="0" smtClean="0">
                <a:latin typeface="方正大标宋简体"/>
              </a:rPr>
              <a:t>6.4.1  </a:t>
            </a:r>
            <a:r>
              <a:rPr lang="zh-CN" altLang="en-US" b="0" i="0" u="none" strike="noStrike" kern="1800" baseline="0" dirty="0" smtClean="0">
                <a:latin typeface="方正大标宋简体"/>
              </a:rPr>
              <a:t>逆滤波复原</a:t>
            </a:r>
            <a:endParaRPr lang="zh-CN" altLang="en-US" b="0" i="0" u="none" strike="noStrike" kern="1800" baseline="0" dirty="0" smtClean="0">
              <a:latin typeface="Times New Roman" panose="02020603050405020304"/>
            </a:endParaRPr>
          </a:p>
        </p:txBody>
      </p:sp>
      <p:sp>
        <p:nvSpPr>
          <p:cNvPr id="3" name="内容占位符 2"/>
          <p:cNvSpPr>
            <a:spLocks noGrp="1"/>
          </p:cNvSpPr>
          <p:nvPr>
            <p:ph idx="1"/>
          </p:nvPr>
        </p:nvSpPr>
        <p:spPr>
          <a:xfrm>
            <a:off x="611560" y="1628800"/>
            <a:ext cx="7992888" cy="4464496"/>
          </a:xfrm>
        </p:spPr>
        <p:txBody>
          <a:bodyPr>
            <a:normAutofit fontScale="65000" lnSpcReduction="20000"/>
          </a:bodyPr>
          <a:lstStyle/>
          <a:p>
            <a:pPr marR="0" lvl="0" rtl="0">
              <a:lnSpc>
                <a:spcPct val="140000"/>
              </a:lnSpc>
              <a:spcBef>
                <a:spcPts val="0"/>
              </a:spcBef>
            </a:pPr>
            <a:r>
              <a:rPr lang="en-US" altLang="zh-CN" b="0" i="0" u="none" strike="noStrike" baseline="0" dirty="0" smtClean="0">
                <a:latin typeface="Times New Roman" panose="02020603050405020304"/>
              </a:rPr>
              <a:t>F(</a:t>
            </a:r>
            <a:r>
              <a:rPr lang="en-US" altLang="zh-CN" b="0" i="0" u="none" strike="noStrike" baseline="0" dirty="0" err="1" smtClean="0">
                <a:latin typeface="Times New Roman" panose="02020603050405020304"/>
              </a:rPr>
              <a:t>x,y</a:t>
            </a:r>
            <a:r>
              <a:rPr lang="en-US" altLang="zh-CN" b="0" i="0" u="none" strike="noStrike" baseline="0" dirty="0" smtClean="0">
                <a:latin typeface="Times New Roman" panose="02020603050405020304"/>
              </a:rPr>
              <a:t>)</a:t>
            </a:r>
            <a:r>
              <a:rPr lang="zh-CN" altLang="en-US" b="0" i="0" u="none" strike="noStrike" baseline="0" dirty="0" smtClean="0">
                <a:latin typeface="Times New Roman" panose="02020603050405020304"/>
              </a:rPr>
              <a:t>表示输入图像，即理想的、没有退化的图像，</a:t>
            </a:r>
            <a:r>
              <a:rPr lang="en-US" altLang="zh-CN" b="0" i="0" u="none" strike="noStrike" baseline="0" dirty="0" smtClean="0">
                <a:latin typeface="Times New Roman" panose="02020603050405020304"/>
              </a:rPr>
              <a:t>G(</a:t>
            </a:r>
            <a:r>
              <a:rPr lang="en-US" altLang="zh-CN" b="0" i="0" u="none" strike="noStrike" baseline="0" dirty="0" err="1" smtClean="0">
                <a:latin typeface="Times New Roman" panose="02020603050405020304"/>
              </a:rPr>
              <a:t>x,y</a:t>
            </a:r>
            <a:r>
              <a:rPr lang="en-US" altLang="zh-CN" b="0" i="0" u="none" strike="noStrike" baseline="0" dirty="0" smtClean="0">
                <a:latin typeface="Times New Roman" panose="02020603050405020304"/>
              </a:rPr>
              <a:t>)</a:t>
            </a:r>
            <a:r>
              <a:rPr lang="zh-CN" altLang="en-US" b="0" i="0" u="none" strike="noStrike" baseline="0" dirty="0" smtClean="0">
                <a:latin typeface="Times New Roman" panose="02020603050405020304"/>
              </a:rPr>
              <a:t>是退化后观察得到的图像，</a:t>
            </a:r>
            <a:r>
              <a:rPr lang="en-US" altLang="zh-CN" b="0" i="0" u="none" strike="noStrike" baseline="0" dirty="0" smtClean="0">
                <a:latin typeface="Times New Roman" panose="02020603050405020304"/>
              </a:rPr>
              <a:t>N(</a:t>
            </a:r>
            <a:r>
              <a:rPr lang="en-US" altLang="zh-CN" b="0" i="0" u="none" strike="noStrike" baseline="0" dirty="0" err="1" smtClean="0">
                <a:latin typeface="Times New Roman" panose="02020603050405020304"/>
              </a:rPr>
              <a:t>x,y</a:t>
            </a:r>
            <a:r>
              <a:rPr lang="en-US" altLang="zh-CN" b="0" i="0" u="none" strike="noStrike" baseline="0" dirty="0" smtClean="0">
                <a:latin typeface="Times New Roman" panose="02020603050405020304"/>
              </a:rPr>
              <a:t>)</a:t>
            </a:r>
            <a:r>
              <a:rPr lang="zh-CN" altLang="en-US" b="0" i="0" u="none" strike="noStrike" baseline="0" dirty="0" smtClean="0">
                <a:latin typeface="Times New Roman" panose="02020603050405020304"/>
              </a:rPr>
              <a:t>为加性噪声。通过傅立叶变换到频域后为：</a:t>
            </a:r>
            <a:endParaRPr lang="en-US" altLang="zh-CN" b="0" i="0" u="none" strike="noStrike" baseline="0" dirty="0" smtClean="0">
              <a:latin typeface="Times New Roman" panose="02020603050405020304"/>
            </a:endParaRPr>
          </a:p>
          <a:p>
            <a:pPr marL="0" marR="0" lvl="0" indent="0" rtl="0">
              <a:lnSpc>
                <a:spcPct val="140000"/>
              </a:lnSpc>
              <a:spcBef>
                <a:spcPts val="0"/>
              </a:spcBef>
              <a:buNone/>
            </a:pPr>
            <a:endParaRPr lang="zh-CN" altLang="en-US" b="0" i="0" u="none" strike="noStrike" baseline="0" dirty="0" smtClean="0">
              <a:latin typeface="Times New Roman" panose="02020603050405020304"/>
            </a:endParaRPr>
          </a:p>
          <a:p>
            <a:pPr marR="0" lvl="0" rtl="0">
              <a:lnSpc>
                <a:spcPct val="140000"/>
              </a:lnSpc>
              <a:spcBef>
                <a:spcPts val="0"/>
              </a:spcBef>
            </a:pPr>
            <a:r>
              <a:rPr lang="zh-CN" altLang="en-US" b="0" i="0" u="none" strike="noStrike" baseline="0" dirty="0" smtClean="0">
                <a:latin typeface="Times New Roman" panose="02020603050405020304"/>
              </a:rPr>
              <a:t>图像复原的目的是给定和退化函数，以及关于加性噪声的相关知识，得到原图像的估计图像，使该图像尽可能的逼近原图像。</a:t>
            </a:r>
            <a:endParaRPr lang="en-US" altLang="zh-CN" b="0" i="0" u="none" strike="noStrike" baseline="0" dirty="0" smtClean="0">
              <a:latin typeface="Times New Roman" panose="02020603050405020304"/>
            </a:endParaRPr>
          </a:p>
          <a:p>
            <a:pPr lvl="0">
              <a:lnSpc>
                <a:spcPct val="140000"/>
              </a:lnSpc>
              <a:spcBef>
                <a:spcPts val="0"/>
              </a:spcBef>
            </a:pPr>
            <a:r>
              <a:rPr lang="zh-CN" altLang="en-US" dirty="0">
                <a:latin typeface="Times New Roman" panose="02020603050405020304"/>
              </a:rPr>
              <a:t>对于直接逆滤波，由于存在噪声的影响，退化图像的估计公式为：</a:t>
            </a:r>
          </a:p>
          <a:p>
            <a:pPr lvl="0"/>
            <a:endParaRPr lang="zh-CN" altLang="en-US" dirty="0">
              <a:latin typeface="Times New Roman" panose="02020603050405020304"/>
            </a:endParaRPr>
          </a:p>
          <a:p>
            <a:pPr marR="0" lvl="0" rtl="0">
              <a:lnSpc>
                <a:spcPct val="140000"/>
              </a:lnSpc>
              <a:spcBef>
                <a:spcPts val="0"/>
              </a:spcBef>
            </a:pPr>
            <a:endParaRPr lang="en-US" altLang="zh-CN" b="0" i="0" u="none" strike="noStrike" baseline="0" dirty="0" smtClean="0">
              <a:latin typeface="Times New Roman" panose="02020603050405020304"/>
            </a:endParaRPr>
          </a:p>
          <a:p>
            <a:pPr marR="0" lvl="0" rtl="0">
              <a:lnSpc>
                <a:spcPct val="140000"/>
              </a:lnSpc>
              <a:spcBef>
                <a:spcPts val="0"/>
              </a:spcBef>
            </a:pPr>
            <a:endParaRPr lang="en-US" altLang="zh-CN" b="0" i="0" u="none" strike="noStrike" baseline="0" dirty="0" smtClean="0">
              <a:latin typeface="Times New Roman" panose="02020603050405020304"/>
            </a:endParaRPr>
          </a:p>
          <a:p>
            <a:pPr marR="0" lvl="0" rtl="0">
              <a:lnSpc>
                <a:spcPct val="140000"/>
              </a:lnSpc>
              <a:spcBef>
                <a:spcPts val="0"/>
              </a:spcBef>
            </a:pPr>
            <a:r>
              <a:rPr lang="zh-CN" altLang="en-US" b="0" i="0" u="none" strike="noStrike" baseline="0" dirty="0" smtClean="0">
                <a:latin typeface="Times New Roman" panose="02020603050405020304"/>
              </a:rPr>
              <a:t>然后通过的傅立叶反变换得到图像的估计值，称为逆滤波。逆滤波是一种非约束复原方法。</a:t>
            </a:r>
            <a:r>
              <a:rPr lang="zh-CN" altLang="en-US" b="0" i="0" u="none" strike="noStrike" baseline="0" dirty="0" smtClean="0">
                <a:solidFill>
                  <a:srgbClr val="FF0000"/>
                </a:solidFill>
                <a:latin typeface="Times New Roman" panose="02020603050405020304"/>
              </a:rPr>
              <a:t>非约束复原是指在已知退化图像的情况下，根据对退化模型和噪声的一些知识，做出对原图像的估计，使得某种事先确定的误差准则为最小。</a:t>
            </a:r>
            <a:r>
              <a:rPr lang="zh-CN" altLang="en-US" b="0" i="0" u="none" strike="noStrike" baseline="0" dirty="0" smtClean="0">
                <a:latin typeface="Times New Roman" panose="02020603050405020304"/>
              </a:rPr>
              <a:t>在得到误差最小的解的过程中，没有任何约束条件。</a:t>
            </a:r>
          </a:p>
        </p:txBody>
      </p:sp>
      <p:graphicFrame>
        <p:nvGraphicFramePr>
          <p:cNvPr id="4" name="Object 3"/>
          <p:cNvGraphicFramePr>
            <a:graphicFrameLocks noChangeAspect="1"/>
          </p:cNvGraphicFramePr>
          <p:nvPr>
            <p:extLst>
              <p:ext uri="{D42A27DB-BD31-4B8C-83A1-F6EECF244321}">
                <p14:modId xmlns:p14="http://schemas.microsoft.com/office/powerpoint/2010/main" val="3400452418"/>
              </p:ext>
            </p:extLst>
          </p:nvPr>
        </p:nvGraphicFramePr>
        <p:xfrm>
          <a:off x="3131839" y="3573016"/>
          <a:ext cx="3320369" cy="933854"/>
        </p:xfrm>
        <a:graphic>
          <a:graphicData uri="http://schemas.openxmlformats.org/presentationml/2006/ole">
            <mc:AlternateContent xmlns:mc="http://schemas.openxmlformats.org/markup-compatibility/2006">
              <mc:Choice xmlns:v="urn:schemas-microsoft-com:vml" Requires="v">
                <p:oleObj spid="_x0000_s1159" name="Equation" r:id="rId3" imgW="1625600" imgH="457200" progId="Equation.3">
                  <p:embed/>
                </p:oleObj>
              </mc:Choice>
              <mc:Fallback>
                <p:oleObj name="Equation" r:id="rId3" imgW="1625600" imgH="457200" progId="Equation.3">
                  <p:embed/>
                  <p:pic>
                    <p:nvPicPr>
                      <p:cNvPr id="0" name=""/>
                      <p:cNvPicPr/>
                      <p:nvPr/>
                    </p:nvPicPr>
                    <p:blipFill>
                      <a:blip r:embed="rId4"/>
                      <a:stretch>
                        <a:fillRect/>
                      </a:stretch>
                    </p:blipFill>
                    <p:spPr>
                      <a:xfrm>
                        <a:off x="3131839" y="3573016"/>
                        <a:ext cx="3320369" cy="93385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30423293"/>
              </p:ext>
            </p:extLst>
          </p:nvPr>
        </p:nvGraphicFramePr>
        <p:xfrm>
          <a:off x="2771800" y="2348880"/>
          <a:ext cx="3528392" cy="350236"/>
        </p:xfrm>
        <a:graphic>
          <a:graphicData uri="http://schemas.openxmlformats.org/presentationml/2006/ole">
            <mc:AlternateContent xmlns:mc="http://schemas.openxmlformats.org/markup-compatibility/2006">
              <mc:Choice xmlns:v="urn:schemas-microsoft-com:vml" Requires="v">
                <p:oleObj spid="_x0000_s1160" name="Equation" r:id="rId5" imgW="2044700" imgH="203200" progId="Equation.3">
                  <p:embed/>
                </p:oleObj>
              </mc:Choice>
              <mc:Fallback>
                <p:oleObj name="Equation" r:id="rId5" imgW="2044700" imgH="203200" progId="Equation.3">
                  <p:embed/>
                  <p:pic>
                    <p:nvPicPr>
                      <p:cNvPr id="0" name=""/>
                      <p:cNvPicPr/>
                      <p:nvPr/>
                    </p:nvPicPr>
                    <p:blipFill>
                      <a:blip r:embed="rId6"/>
                      <a:stretch>
                        <a:fillRect/>
                      </a:stretch>
                    </p:blipFill>
                    <p:spPr>
                      <a:xfrm>
                        <a:off x="2771800" y="2348880"/>
                        <a:ext cx="3528392" cy="350236"/>
                      </a:xfrm>
                      <a:prstGeom prst="rect">
                        <a:avLst/>
                      </a:prstGeom>
                    </p:spPr>
                  </p:pic>
                </p:oleObj>
              </mc:Fallback>
            </mc:AlternateContent>
          </a:graphicData>
        </a:graphic>
      </p:graphicFrame>
    </p:spTree>
    <p:extLst>
      <p:ext uri="{BB962C8B-B14F-4D97-AF65-F5344CB8AC3E}">
        <p14:creationId xmlns:p14="http://schemas.microsoft.com/office/powerpoint/2010/main" val="3878334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方正大标宋简体"/>
              </a:rPr>
              <a:t>6.4.2  </a:t>
            </a:r>
            <a:r>
              <a:rPr lang="zh-CN" altLang="en-US" b="0" i="0" u="none" strike="noStrike" kern="1800" baseline="0" smtClean="0">
                <a:latin typeface="方正大标宋简体"/>
              </a:rPr>
              <a:t>维纳滤波复原</a:t>
            </a:r>
            <a:endParaRPr lang="zh-CN" altLang="en-US" b="0" i="0" u="none" strike="noStrike" kern="1800" baseline="0" smtClean="0">
              <a:latin typeface="Times New Roman" panose="02020603050405020304"/>
            </a:endParaRPr>
          </a:p>
        </p:txBody>
      </p:sp>
      <p:sp>
        <p:nvSpPr>
          <p:cNvPr id="3" name="内容占位符 2"/>
          <p:cNvSpPr>
            <a:spLocks noGrp="1"/>
          </p:cNvSpPr>
          <p:nvPr>
            <p:ph idx="1"/>
          </p:nvPr>
        </p:nvSpPr>
        <p:spPr/>
        <p:txBody>
          <a:bodyPr>
            <a:normAutofit/>
          </a:bodyPr>
          <a:lstStyle/>
          <a:p>
            <a:pPr marR="0" lvl="0" rtl="0">
              <a:lnSpc>
                <a:spcPct val="120000"/>
              </a:lnSpc>
            </a:pPr>
            <a:r>
              <a:rPr lang="zh-CN" altLang="en-US" sz="2000" b="0" i="0" u="none" strike="noStrike" baseline="0" dirty="0" smtClean="0">
                <a:latin typeface="Times New Roman" panose="02020603050405020304"/>
              </a:rPr>
              <a:t>维纳（</a:t>
            </a:r>
            <a:r>
              <a:rPr lang="en-US" altLang="zh-CN" sz="2000" b="0" i="0" u="none" strike="noStrike" baseline="0" dirty="0" smtClean="0">
                <a:latin typeface="Times New Roman" panose="02020603050405020304"/>
              </a:rPr>
              <a:t>wiener</a:t>
            </a:r>
            <a:r>
              <a:rPr lang="zh-CN" altLang="en-US" sz="2000" b="0" i="0" u="none" strike="noStrike" baseline="0" dirty="0" smtClean="0">
                <a:latin typeface="Times New Roman" panose="02020603050405020304"/>
              </a:rPr>
              <a:t>）滤波最早是由</a:t>
            </a:r>
            <a:r>
              <a:rPr lang="en-US" altLang="zh-CN" sz="2000" b="0" i="0" u="none" strike="noStrike" baseline="0" dirty="0" smtClean="0">
                <a:latin typeface="Times New Roman" panose="02020603050405020304"/>
              </a:rPr>
              <a:t>Wiener</a:t>
            </a:r>
            <a:r>
              <a:rPr lang="zh-CN" altLang="en-US" sz="2000" b="0" i="0" u="none" strike="noStrike" baseline="0" dirty="0" smtClean="0">
                <a:latin typeface="Times New Roman" panose="02020603050405020304"/>
              </a:rPr>
              <a:t>首先提出的，并应用于一维信号，取得很好的效果。后来该算法又被引入二维信号处理，也取得相当满意的效果，尤其是在图像复原领域。由于维纳滤波器的复原效果好，计算量较低，并且抗噪性能优良，因而在图像复原领域得到了广泛的应用。许多高效的图像复原算法都是以维纳滤波为基础形成的。</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38915" name="文本占位符 2"/>
          <p:cNvSpPr>
            <a:spLocks noGrp="1"/>
          </p:cNvSpPr>
          <p:nvPr>
            <p:ph idx="1"/>
          </p:nvPr>
        </p:nvSpPr>
        <p:spPr/>
        <p:txBody>
          <a:bodyPr vert="horz" wrap="square" anchor="t"/>
          <a:lstStyle/>
          <a:p>
            <a:pPr marL="0" indent="0">
              <a:buClr>
                <a:schemeClr val="accent1"/>
              </a:buClr>
              <a:buSzPct val="70000"/>
              <a:buFont typeface="Wingdings 2" panose="05020102010507070707"/>
              <a:buNone/>
            </a:pPr>
            <a:r>
              <a:rPr kumimoji="0" lang="en-US" altLang="zh-CN" kern="1200" dirty="0">
                <a:latin typeface="+mn-lt"/>
                <a:ea typeface="+mn-ea"/>
                <a:cs typeface="+mn-cs"/>
              </a:rPr>
              <a:t>Wiener</a:t>
            </a:r>
            <a:r>
              <a:rPr kumimoji="0" lang="zh-CN" altLang="en-US" kern="1200" dirty="0">
                <a:latin typeface="+mn-lt"/>
                <a:ea typeface="+mn-ea"/>
                <a:cs typeface="+mn-cs"/>
              </a:rPr>
              <a:t>维纳滤波：使原始图像和其恢复图像之间的</a:t>
            </a:r>
            <a:r>
              <a:rPr kumimoji="0" lang="zh-CN" altLang="en-US" kern="1200" dirty="0">
                <a:solidFill>
                  <a:srgbClr val="FF0000"/>
                </a:solidFill>
                <a:latin typeface="+mn-lt"/>
                <a:ea typeface="+mn-ea"/>
                <a:cs typeface="+mn-cs"/>
              </a:rPr>
              <a:t>均方误差最小</a:t>
            </a:r>
            <a:r>
              <a:rPr kumimoji="0" lang="zh-CN" altLang="en-US" kern="1200" dirty="0">
                <a:latin typeface="+mn-lt"/>
                <a:ea typeface="+mn-ea"/>
                <a:cs typeface="+mn-cs"/>
              </a:rPr>
              <a:t>的复原方法，是一种自适应滤波器，根据局部方差来调整滤波器效果。局部方差大就弱化平滑，局部方差小就强化平滑，对于去除高斯噪声效果明显。</a:t>
            </a:r>
          </a:p>
        </p:txBody>
      </p:sp>
    </p:spTree>
    <p:extLst>
      <p:ext uri="{BB962C8B-B14F-4D97-AF65-F5344CB8AC3E}">
        <p14:creationId xmlns:p14="http://schemas.microsoft.com/office/powerpoint/2010/main" val="4446795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dirty="0"/>
          </a:p>
        </p:txBody>
      </p:sp>
      <p:pic>
        <p:nvPicPr>
          <p:cNvPr id="39940" name="Picture 2"/>
          <p:cNvPicPr>
            <a:picLocks noChangeAspect="1"/>
          </p:cNvPicPr>
          <p:nvPr/>
        </p:nvPicPr>
        <p:blipFill>
          <a:blip r:embed="rId2"/>
          <a:stretch>
            <a:fillRect/>
          </a:stretch>
        </p:blipFill>
        <p:spPr>
          <a:xfrm>
            <a:off x="1835696" y="980728"/>
            <a:ext cx="5352876" cy="3818385"/>
          </a:xfrm>
          <a:prstGeom prst="rect">
            <a:avLst/>
          </a:prstGeom>
          <a:noFill/>
          <a:ln w="9525">
            <a:noFill/>
          </a:ln>
        </p:spPr>
      </p:pic>
      <p:sp>
        <p:nvSpPr>
          <p:cNvPr id="39941" name="TextBox 4"/>
          <p:cNvSpPr txBox="1"/>
          <p:nvPr/>
        </p:nvSpPr>
        <p:spPr>
          <a:xfrm>
            <a:off x="1839922" y="5013176"/>
            <a:ext cx="5357813" cy="368300"/>
          </a:xfrm>
          <a:prstGeom prst="rect">
            <a:avLst/>
          </a:prstGeom>
          <a:noFill/>
          <a:ln w="9525">
            <a:noFill/>
          </a:ln>
        </p:spPr>
        <p:txBody>
          <a:bodyPr>
            <a:spAutoFit/>
          </a:bodyPr>
          <a:lstStyle/>
          <a:p>
            <a:r>
              <a:rPr lang="zh-CN" altLang="en-US" b="1" dirty="0">
                <a:solidFill>
                  <a:srgbClr val="FF0066"/>
                </a:solidFill>
                <a:latin typeface="Franklin Gothic Book" panose="020B0503020102020204"/>
                <a:ea typeface="华文楷体" panose="02010600040101010101" charset="-122"/>
              </a:rPr>
              <a:t>核心思想：最小均方误差估计（</a:t>
            </a:r>
            <a:r>
              <a:rPr lang="en-US" altLang="zh-CN" b="1" dirty="0">
                <a:solidFill>
                  <a:srgbClr val="FF0066"/>
                </a:solidFill>
                <a:latin typeface="Franklin Gothic Book" panose="020B0503020102020204"/>
                <a:ea typeface="华文楷体" panose="02010600040101010101" charset="-122"/>
              </a:rPr>
              <a:t>MMSE</a:t>
            </a:r>
            <a:r>
              <a:rPr lang="zh-CN" altLang="en-US" b="1" dirty="0">
                <a:solidFill>
                  <a:srgbClr val="FF0066"/>
                </a:solidFill>
                <a:latin typeface="Franklin Gothic Book" panose="020B0503020102020204"/>
                <a:ea typeface="华文楷体" panose="02010600040101010101" charset="-122"/>
              </a:rPr>
              <a:t>）</a:t>
            </a:r>
          </a:p>
        </p:txBody>
      </p:sp>
    </p:spTree>
    <p:extLst>
      <p:ext uri="{BB962C8B-B14F-4D97-AF65-F5344CB8AC3E}">
        <p14:creationId xmlns:p14="http://schemas.microsoft.com/office/powerpoint/2010/main" val="174751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5-17 at 11.41.26 AM.png"/>
          <p:cNvPicPr>
            <a:picLocks noGrp="1" noChangeAspect="1"/>
          </p:cNvPicPr>
          <p:nvPr>
            <p:ph idx="1"/>
          </p:nvPr>
        </p:nvPicPr>
        <p:blipFill>
          <a:blip r:embed="rId2">
            <a:extLst>
              <a:ext uri="{28A0092B-C50C-407E-A947-70E740481C1C}">
                <a14:useLocalDpi xmlns:a14="http://schemas.microsoft.com/office/drawing/2010/main" val="0"/>
              </a:ext>
            </a:extLst>
          </a:blip>
          <a:srcRect t="-19378" b="-19378"/>
          <a:stretch>
            <a:fillRect/>
          </a:stretch>
        </p:blipFill>
        <p:spPr>
          <a:xfrm>
            <a:off x="323528" y="1484784"/>
            <a:ext cx="8407846" cy="4363009"/>
          </a:xfrm>
        </p:spPr>
      </p:pic>
    </p:spTree>
    <p:extLst>
      <p:ext uri="{BB962C8B-B14F-4D97-AF65-F5344CB8AC3E}">
        <p14:creationId xmlns:p14="http://schemas.microsoft.com/office/powerpoint/2010/main" val="1186615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方正大标宋简体"/>
              </a:rPr>
              <a:t>6.1  </a:t>
            </a:r>
            <a:r>
              <a:rPr lang="zh-CN" altLang="en-US" b="0" i="0" u="none" strike="noStrike" kern="1800" baseline="0" smtClean="0">
                <a:latin typeface="方正大标宋简体"/>
              </a:rPr>
              <a:t>图像复原技术介绍</a:t>
            </a:r>
            <a:endParaRPr lang="zh-CN" altLang="en-US" b="0" i="0" u="none" strike="noStrike" kern="1800" baseline="0" smtClean="0">
              <a:latin typeface="Times New Roman" panose="02020603050405020304"/>
            </a:endParaRPr>
          </a:p>
        </p:txBody>
      </p:sp>
      <p:sp>
        <p:nvSpPr>
          <p:cNvPr id="3" name="内容占位符 2"/>
          <p:cNvSpPr>
            <a:spLocks noGrp="1"/>
          </p:cNvSpPr>
          <p:nvPr>
            <p:ph idx="1"/>
          </p:nvPr>
        </p:nvSpPr>
        <p:spPr/>
        <p:txBody>
          <a:bodyPr>
            <a:normAutofit/>
          </a:bodyPr>
          <a:lstStyle/>
          <a:p>
            <a:pPr marR="0" lvl="0" rtl="0">
              <a:lnSpc>
                <a:spcPct val="100000"/>
              </a:lnSpc>
            </a:pPr>
            <a:r>
              <a:rPr lang="zh-CN" altLang="en-US" sz="2000" b="0" i="0" u="none" strike="noStrike" baseline="0" dirty="0" smtClean="0">
                <a:latin typeface="Times New Roman" panose="02020603050405020304"/>
              </a:rPr>
              <a:t>图像复原在数字图像处理中有非常重要的研究意义。图像复原最基本的任务是在去除图像中的噪声的同时，不丢失图像中的细节信息。然而抑制噪声和保持细节往往是一对矛盾，也是图像处理中至今尚未很好解决的一个问题。图像复原的目的就是为了抑制噪声，改善图像的质量。</a:t>
            </a:r>
          </a:p>
          <a:p>
            <a:pPr marR="0" lvl="0" rtl="0">
              <a:lnSpc>
                <a:spcPct val="100000"/>
              </a:lnSpc>
            </a:pPr>
            <a:r>
              <a:rPr lang="zh-CN" altLang="en-US" sz="2000" b="0" i="0" u="none" strike="noStrike" baseline="0" dirty="0" smtClean="0">
                <a:latin typeface="Times New Roman" panose="02020603050405020304"/>
              </a:rPr>
              <a:t>图像复原和图像增强的区别在于：</a:t>
            </a:r>
            <a:endParaRPr lang="en-US" altLang="zh-CN" sz="2000" b="0" i="0" u="none" strike="noStrike" baseline="0" dirty="0" smtClean="0">
              <a:latin typeface="Times New Roman" panose="02020603050405020304"/>
            </a:endParaRPr>
          </a:p>
          <a:p>
            <a:pPr lvl="1"/>
            <a:r>
              <a:rPr lang="zh-CN" altLang="en-US" dirty="0"/>
              <a:t>相同点：</a:t>
            </a:r>
            <a:endParaRPr lang="en-US" altLang="zh-CN" dirty="0"/>
          </a:p>
          <a:p>
            <a:pPr lvl="2"/>
            <a:r>
              <a:rPr lang="zh-CN" altLang="en-US" dirty="0"/>
              <a:t>目的：改善图像的视觉质量</a:t>
            </a:r>
            <a:endParaRPr lang="en-US" altLang="zh-CN" dirty="0"/>
          </a:p>
          <a:p>
            <a:pPr lvl="1"/>
            <a:r>
              <a:rPr lang="zh-CN" altLang="en-US" dirty="0"/>
              <a:t>不同点：</a:t>
            </a:r>
            <a:endParaRPr lang="en-US" altLang="zh-CN" dirty="0"/>
          </a:p>
          <a:p>
            <a:pPr lvl="2"/>
            <a:r>
              <a:rPr lang="zh-CN" altLang="en-US" dirty="0" smtClean="0"/>
              <a:t>前者根据退化模型和知识复原原始图像</a:t>
            </a:r>
            <a:r>
              <a:rPr lang="zh-CN" altLang="en-US" dirty="0"/>
              <a:t>；</a:t>
            </a:r>
            <a:endParaRPr lang="en-US" altLang="zh-CN" dirty="0"/>
          </a:p>
          <a:p>
            <a:pPr lvl="2"/>
            <a:r>
              <a:rPr lang="zh-CN" altLang="en-US" dirty="0"/>
              <a:t>后者借助人的视觉特征来改善视觉效果</a:t>
            </a:r>
            <a:r>
              <a:rPr lang="zh-CN" altLang="en-US" dirty="0" smtClean="0"/>
              <a:t>。</a:t>
            </a:r>
            <a:endParaRPr lang="en-US" dirty="0"/>
          </a:p>
        </p:txBody>
      </p:sp>
    </p:spTree>
    <p:extLst>
      <p:ext uri="{BB962C8B-B14F-4D97-AF65-F5344CB8AC3E}">
        <p14:creationId xmlns:p14="http://schemas.microsoft.com/office/powerpoint/2010/main" val="5117745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4390128"/>
              </p:ext>
            </p:extLst>
          </p:nvPr>
        </p:nvGraphicFramePr>
        <p:xfrm>
          <a:off x="1331640" y="2276872"/>
          <a:ext cx="5607194" cy="1608112"/>
        </p:xfrm>
        <a:graphic>
          <a:graphicData uri="http://schemas.openxmlformats.org/presentationml/2006/ole">
            <mc:AlternateContent xmlns:mc="http://schemas.openxmlformats.org/markup-compatibility/2006">
              <mc:Choice xmlns:v="urn:schemas-microsoft-com:vml" Requires="v">
                <p:oleObj spid="_x0000_s2142" name="Equation" r:id="rId4" imgW="3276600" imgH="939800" progId="Equation.3">
                  <p:embed/>
                </p:oleObj>
              </mc:Choice>
              <mc:Fallback>
                <p:oleObj name="Equation" r:id="rId4" imgW="3276600" imgH="939800" progId="Equation.3">
                  <p:embed/>
                  <p:pic>
                    <p:nvPicPr>
                      <p:cNvPr id="0" name=""/>
                      <p:cNvPicPr/>
                      <p:nvPr/>
                    </p:nvPicPr>
                    <p:blipFill>
                      <a:blip r:embed="rId5"/>
                      <a:stretch>
                        <a:fillRect/>
                      </a:stretch>
                    </p:blipFill>
                    <p:spPr>
                      <a:xfrm>
                        <a:off x="1331640" y="2276872"/>
                        <a:ext cx="5607194" cy="1608112"/>
                      </a:xfrm>
                      <a:prstGeom prst="rect">
                        <a:avLst/>
                      </a:prstGeom>
                    </p:spPr>
                  </p:pic>
                </p:oleObj>
              </mc:Fallback>
            </mc:AlternateContent>
          </a:graphicData>
        </a:graphic>
      </p:graphicFrame>
      <p:sp>
        <p:nvSpPr>
          <p:cNvPr id="5" name="TextBox 4"/>
          <p:cNvSpPr txBox="1"/>
          <p:nvPr/>
        </p:nvSpPr>
        <p:spPr>
          <a:xfrm>
            <a:off x="827584" y="1700808"/>
            <a:ext cx="5827236" cy="400110"/>
          </a:xfrm>
          <a:prstGeom prst="rect">
            <a:avLst/>
          </a:prstGeom>
          <a:noFill/>
        </p:spPr>
        <p:txBody>
          <a:bodyPr wrap="none" rtlCol="0">
            <a:spAutoFit/>
          </a:bodyPr>
          <a:lstStyle/>
          <a:p>
            <a:r>
              <a:rPr lang="zh-CN" altLang="en-US" sz="2000" dirty="0" smtClean="0"/>
              <a:t>使均方误差最小，退化图像的原图像估计公式为：</a:t>
            </a:r>
            <a:endParaRPr lang="en-US"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3278804230"/>
              </p:ext>
            </p:extLst>
          </p:nvPr>
        </p:nvGraphicFramePr>
        <p:xfrm>
          <a:off x="1331640" y="4581128"/>
          <a:ext cx="2016224" cy="1311524"/>
        </p:xfrm>
        <a:graphic>
          <a:graphicData uri="http://schemas.openxmlformats.org/presentationml/2006/ole">
            <mc:AlternateContent xmlns:mc="http://schemas.openxmlformats.org/markup-compatibility/2006">
              <mc:Choice xmlns:v="urn:schemas-microsoft-com:vml" Requires="v">
                <p:oleObj spid="_x0000_s2143" name="Equation" r:id="rId6" imgW="1308100" imgH="850900" progId="Equation.3">
                  <p:embed/>
                </p:oleObj>
              </mc:Choice>
              <mc:Fallback>
                <p:oleObj name="Equation" r:id="rId6" imgW="1308100" imgH="850900" progId="Equation.3">
                  <p:embed/>
                  <p:pic>
                    <p:nvPicPr>
                      <p:cNvPr id="0" name=""/>
                      <p:cNvPicPr/>
                      <p:nvPr/>
                    </p:nvPicPr>
                    <p:blipFill>
                      <a:blip r:embed="rId7"/>
                      <a:stretch>
                        <a:fillRect/>
                      </a:stretch>
                    </p:blipFill>
                    <p:spPr>
                      <a:xfrm>
                        <a:off x="1331640" y="4581128"/>
                        <a:ext cx="2016224" cy="1311524"/>
                      </a:xfrm>
                      <a:prstGeom prst="rect">
                        <a:avLst/>
                      </a:prstGeom>
                    </p:spPr>
                  </p:pic>
                </p:oleObj>
              </mc:Fallback>
            </mc:AlternateContent>
          </a:graphicData>
        </a:graphic>
      </p:graphicFrame>
      <p:sp>
        <p:nvSpPr>
          <p:cNvPr id="7" name="TextBox 6"/>
          <p:cNvSpPr txBox="1"/>
          <p:nvPr/>
        </p:nvSpPr>
        <p:spPr>
          <a:xfrm>
            <a:off x="899592" y="4077072"/>
            <a:ext cx="877163" cy="369332"/>
          </a:xfrm>
          <a:prstGeom prst="rect">
            <a:avLst/>
          </a:prstGeom>
          <a:noFill/>
        </p:spPr>
        <p:txBody>
          <a:bodyPr wrap="none" rtlCol="0">
            <a:spAutoFit/>
          </a:bodyPr>
          <a:lstStyle/>
          <a:p>
            <a:r>
              <a:rPr lang="zh-CN" altLang="en-US" dirty="0" smtClean="0"/>
              <a:t>其中：</a:t>
            </a:r>
            <a:endParaRPr lang="en-US" dirty="0"/>
          </a:p>
        </p:txBody>
      </p:sp>
      <p:sp>
        <p:nvSpPr>
          <p:cNvPr id="8" name="TextBox 7"/>
          <p:cNvSpPr txBox="1"/>
          <p:nvPr/>
        </p:nvSpPr>
        <p:spPr>
          <a:xfrm>
            <a:off x="2339752" y="4509120"/>
            <a:ext cx="1107996" cy="369332"/>
          </a:xfrm>
          <a:prstGeom prst="rect">
            <a:avLst/>
          </a:prstGeom>
          <a:noFill/>
        </p:spPr>
        <p:txBody>
          <a:bodyPr wrap="none" rtlCol="0">
            <a:spAutoFit/>
          </a:bodyPr>
          <a:lstStyle/>
          <a:p>
            <a:r>
              <a:rPr lang="zh-CN" altLang="en-US" dirty="0" smtClean="0"/>
              <a:t>退化函数</a:t>
            </a:r>
            <a:endParaRPr lang="en-US" dirty="0"/>
          </a:p>
        </p:txBody>
      </p:sp>
      <p:sp>
        <p:nvSpPr>
          <p:cNvPr id="9" name="TextBox 8"/>
          <p:cNvSpPr txBox="1"/>
          <p:nvPr/>
        </p:nvSpPr>
        <p:spPr>
          <a:xfrm>
            <a:off x="3491880" y="5013176"/>
            <a:ext cx="1569660" cy="369332"/>
          </a:xfrm>
          <a:prstGeom prst="rect">
            <a:avLst/>
          </a:prstGeom>
          <a:noFill/>
        </p:spPr>
        <p:txBody>
          <a:bodyPr wrap="none" rtlCol="0">
            <a:spAutoFit/>
          </a:bodyPr>
          <a:lstStyle/>
          <a:p>
            <a:r>
              <a:rPr lang="zh-CN" altLang="en-US" dirty="0" smtClean="0"/>
              <a:t>噪声的自相关</a:t>
            </a:r>
            <a:endParaRPr lang="en-US" dirty="0"/>
          </a:p>
        </p:txBody>
      </p:sp>
      <p:sp>
        <p:nvSpPr>
          <p:cNvPr id="10" name="TextBox 9"/>
          <p:cNvSpPr txBox="1"/>
          <p:nvPr/>
        </p:nvSpPr>
        <p:spPr>
          <a:xfrm>
            <a:off x="3491880" y="5517232"/>
            <a:ext cx="2262158" cy="369332"/>
          </a:xfrm>
          <a:prstGeom prst="rect">
            <a:avLst/>
          </a:prstGeom>
          <a:noFill/>
        </p:spPr>
        <p:txBody>
          <a:bodyPr wrap="none" rtlCol="0">
            <a:spAutoFit/>
          </a:bodyPr>
          <a:lstStyle/>
          <a:p>
            <a:r>
              <a:rPr lang="zh-CN" altLang="en-US" smtClean="0"/>
              <a:t>未退化图像的自相关</a:t>
            </a:r>
            <a:endParaRPr lang="en-US" dirty="0"/>
          </a:p>
        </p:txBody>
      </p:sp>
    </p:spTree>
    <p:extLst>
      <p:ext uri="{BB962C8B-B14F-4D97-AF65-F5344CB8AC3E}">
        <p14:creationId xmlns:p14="http://schemas.microsoft.com/office/powerpoint/2010/main" val="2015014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0" i="0" u="none" strike="noStrike" kern="1200" cap="all" spc="0" normalizeH="0" baseline="0" noProof="0" dirty="0" smtClean="0">
                <a:ln>
                  <a:noFill/>
                </a:ln>
                <a:solidFill>
                  <a:schemeClr val="tx2"/>
                </a:solidFill>
                <a:effectLst/>
                <a:uLnTx/>
                <a:uFillTx/>
                <a:latin typeface="+mj-lt"/>
                <a:ea typeface="+mj-ea"/>
                <a:cs typeface="+mj-cs"/>
              </a:rPr>
              <a:t>6-17 6-18</a:t>
            </a:r>
            <a:endParaRPr kumimoji="0" lang="zh-CN" altLang="en-US" sz="3600" b="0" i="0" u="none" strike="noStrike" kern="1200" cap="all" spc="0" normalizeH="0" baseline="0" noProof="0" dirty="0">
              <a:ln>
                <a:noFill/>
              </a:ln>
              <a:solidFill>
                <a:schemeClr val="tx2"/>
              </a:solidFill>
              <a:effectLst/>
              <a:uLnTx/>
              <a:uFillTx/>
              <a:latin typeface="+mj-lt"/>
              <a:ea typeface="+mj-ea"/>
              <a:cs typeface="+mj-cs"/>
            </a:endParaRPr>
          </a:p>
        </p:txBody>
      </p:sp>
      <p:sp>
        <p:nvSpPr>
          <p:cNvPr id="3" name="内容占位符 2"/>
          <p:cNvSpPr>
            <a:spLocks noGrp="1"/>
          </p:cNvSpPr>
          <p:nvPr>
            <p:ph idx="1"/>
          </p:nvPr>
        </p:nvSpPr>
        <p:spPr/>
        <p:txBody>
          <a:bodyPr vert="horz">
            <a:normAutofit fontScale="37500" lnSpcReduction="20000"/>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clear all; close all;</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imread</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('onion.png');</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I=rgb2gray(I);</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I=im2double(I);</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LEN=25; %</a:t>
            </a:r>
            <a:r>
              <a:rPr kumimoji="0" lang="zh-CN" altLang="en-US" sz="4000" b="0" i="0" u="none" strike="noStrike" kern="1200" cap="none" spc="0" normalizeH="0" baseline="0" noProof="0" dirty="0" smtClean="0">
                <a:ln>
                  <a:noFill/>
                </a:ln>
                <a:solidFill>
                  <a:schemeClr val="tx2"/>
                </a:solidFill>
                <a:effectLst/>
                <a:uLnTx/>
                <a:uFillTx/>
                <a:latin typeface="+mn-lt"/>
                <a:ea typeface="+mn-ea"/>
                <a:cs typeface="+mn-cs"/>
              </a:rPr>
              <a:t>运动位移</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25</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THETA=20;%</a:t>
            </a:r>
            <a:r>
              <a:rPr kumimoji="0" lang="zh-CN" altLang="en-US" sz="4000" b="0" i="0" u="none" strike="noStrike" kern="1200" cap="none" spc="0" normalizeH="0" baseline="0" noProof="0" dirty="0" smtClean="0">
                <a:ln>
                  <a:noFill/>
                </a:ln>
                <a:solidFill>
                  <a:schemeClr val="tx2"/>
                </a:solidFill>
                <a:effectLst/>
                <a:uLnTx/>
                <a:uFillTx/>
                <a:latin typeface="+mn-lt"/>
                <a:ea typeface="+mn-ea"/>
                <a:cs typeface="+mn-cs"/>
              </a:rPr>
              <a:t>运动角度</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20</a:t>
            </a:r>
            <a:r>
              <a:rPr kumimoji="0" lang="zh-CN" altLang="en-US" sz="4000" b="0" i="0" u="none" strike="noStrike" kern="1200" cap="none" spc="0" normalizeH="0" baseline="0" noProof="0" dirty="0" smtClean="0">
                <a:ln>
                  <a:noFill/>
                </a:ln>
                <a:solidFill>
                  <a:schemeClr val="tx2"/>
                </a:solidFill>
                <a:effectLst/>
                <a:uLnTx/>
                <a:uFillTx/>
                <a:latin typeface="+mn-lt"/>
                <a:ea typeface="+mn-ea"/>
                <a:cs typeface="+mn-cs"/>
              </a:rPr>
              <a:t>度</a:t>
            </a:r>
            <a:endParaRPr kumimoji="0" lang="en-US" altLang="zh-CN" sz="40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PSF=</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fspecial</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('motion', LEN, THETA);</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J=</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imfilter</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 PSF,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conv</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 'circular');</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NSR=0; </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a:t>
            </a:r>
            <a:r>
              <a:rPr kumimoji="0" lang="zh-CN" altLang="en-US" sz="4000" b="0" i="0" u="none" strike="noStrike" kern="1200" cap="none" spc="0" normalizeH="0" baseline="0" noProof="0" dirty="0" smtClean="0">
                <a:ln>
                  <a:noFill/>
                </a:ln>
                <a:solidFill>
                  <a:schemeClr val="tx2"/>
                </a:solidFill>
                <a:effectLst/>
                <a:uLnTx/>
                <a:uFillTx/>
                <a:latin typeface="+mn-lt"/>
                <a:ea typeface="+mn-ea"/>
                <a:cs typeface="+mn-cs"/>
              </a:rPr>
              <a:t>告知了污染图像，污染点扩展函数，信噪比</a:t>
            </a:r>
            <a:endParaRPr kumimoji="0" lang="en-US" altLang="zh-CN" sz="40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K=</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deconvwnr</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(J, PSF, NSR);</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figure;</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subplot(131);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imshow</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subplot(132);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imshow</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(J);</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subplot(133);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imshow</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(K);</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endParaRPr kumimoji="0" lang="zh-CN" altLang="en-US" sz="4000" b="0" i="0" u="none" strike="noStrike" kern="1200" cap="none" spc="0" normalizeH="0" baseline="0" noProof="0" dirty="0">
              <a:ln>
                <a:noFill/>
              </a:ln>
              <a:solidFill>
                <a:schemeClr val="tx2"/>
              </a:solidFill>
              <a:effectLst/>
              <a:uLnTx/>
              <a:uFillTx/>
              <a:latin typeface="+mn-lt"/>
              <a:ea typeface="+mn-ea"/>
              <a:cs typeface="+mn-cs"/>
            </a:endParaRPr>
          </a:p>
        </p:txBody>
      </p:sp>
    </p:spTree>
    <p:extLst>
      <p:ext uri="{BB962C8B-B14F-4D97-AF65-F5344CB8AC3E}">
        <p14:creationId xmlns:p14="http://schemas.microsoft.com/office/powerpoint/2010/main" val="2732472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vert="horz">
            <a:normAutofit fontScale="32500" lnSpcReduction="20000"/>
          </a:bodyPr>
          <a:lstStyle/>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clear all; close all;</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imread</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('cameraman.tif');</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I=im2double(I);</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LEN=21;</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THETA=11;</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PSF=</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fspecial</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('motion', LEN, THETA);</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J=</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imfilter</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 PSF,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conv</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 'circular');</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noise_mean</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=0;</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noise_var</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=0.0001;</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K=</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imnoise</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(J,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gaussian</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noise_mean</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noise_var</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figure;</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subplot(121);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imshow</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subplot(122);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imshow</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(K);</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NSR1=0;</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L1=</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deconvwnr</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(K, PSF, NSR1);</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NSR2=</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noise_var</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var</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(I(:)); %</a:t>
            </a:r>
            <a:r>
              <a:rPr kumimoji="0" lang="zh-CN" altLang="en-US" sz="4000" b="0" i="0" u="none" strike="noStrike" kern="1200" cap="none" spc="0" normalizeH="0" baseline="0" noProof="0" dirty="0" smtClean="0">
                <a:ln>
                  <a:noFill/>
                </a:ln>
                <a:solidFill>
                  <a:schemeClr val="tx2"/>
                </a:solidFill>
                <a:effectLst/>
                <a:uLnTx/>
                <a:uFillTx/>
                <a:latin typeface="+mn-lt"/>
                <a:ea typeface="+mn-ea"/>
                <a:cs typeface="+mn-cs"/>
              </a:rPr>
              <a:t>噪声方差比信号方差</a:t>
            </a:r>
            <a:endParaRPr kumimoji="0" lang="en-US" altLang="zh-CN" sz="40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L2=</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deconvwnr</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(K, PSF, NSR2);</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figure;</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subplot(121);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imshow</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(L1);</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subplot(122);  </a:t>
            </a:r>
            <a:r>
              <a:rPr kumimoji="0" lang="en-US" altLang="zh-CN" sz="4000" b="0" i="0" u="none" strike="noStrike" kern="1200" cap="none" spc="0" normalizeH="0" baseline="0" noProof="0" dirty="0" err="1" smtClean="0">
                <a:ln>
                  <a:noFill/>
                </a:ln>
                <a:solidFill>
                  <a:schemeClr val="tx2"/>
                </a:solidFill>
                <a:effectLst/>
                <a:uLnTx/>
                <a:uFillTx/>
                <a:latin typeface="+mn-lt"/>
                <a:ea typeface="+mn-ea"/>
                <a:cs typeface="+mn-cs"/>
              </a:rPr>
              <a:t>imshow</a:t>
            </a:r>
            <a:r>
              <a:rPr kumimoji="0" lang="en-US" altLang="zh-CN" sz="4000" b="0" i="0" u="none" strike="noStrike" kern="1200" cap="none" spc="0" normalizeH="0" baseline="0" noProof="0" dirty="0" smtClean="0">
                <a:ln>
                  <a:noFill/>
                </a:ln>
                <a:solidFill>
                  <a:schemeClr val="tx2"/>
                </a:solidFill>
                <a:effectLst/>
                <a:uLnTx/>
                <a:uFillTx/>
                <a:latin typeface="+mn-lt"/>
                <a:ea typeface="+mn-ea"/>
                <a:cs typeface="+mn-cs"/>
              </a:rPr>
              <a:t>(L2);</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None/>
              <a:defRPr/>
            </a:pPr>
            <a:endParaRPr kumimoji="0" lang="zh-CN" altLang="en-US" sz="4000" b="0" i="0" u="none" strike="noStrike" kern="1200" cap="none" spc="0" normalizeH="0" baseline="0" noProof="0" dirty="0">
              <a:ln>
                <a:noFill/>
              </a:ln>
              <a:solidFill>
                <a:schemeClr val="tx2"/>
              </a:solidFill>
              <a:effectLst/>
              <a:uLnTx/>
              <a:uFillTx/>
              <a:latin typeface="+mn-lt"/>
              <a:ea typeface="+mn-ea"/>
              <a:cs typeface="+mn-cs"/>
            </a:endParaRPr>
          </a:p>
        </p:txBody>
      </p:sp>
    </p:spTree>
    <p:extLst>
      <p:ext uri="{BB962C8B-B14F-4D97-AF65-F5344CB8AC3E}">
        <p14:creationId xmlns:p14="http://schemas.microsoft.com/office/powerpoint/2010/main" val="3062046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2"/>
          <p:cNvPicPr>
            <a:picLocks noChangeAspect="1"/>
          </p:cNvPicPr>
          <p:nvPr/>
        </p:nvPicPr>
        <p:blipFill>
          <a:blip r:embed="rId3"/>
          <a:stretch>
            <a:fillRect/>
          </a:stretch>
        </p:blipFill>
        <p:spPr>
          <a:xfrm>
            <a:off x="1331640" y="1556792"/>
            <a:ext cx="6942137" cy="4219575"/>
          </a:xfrm>
          <a:prstGeom prst="rect">
            <a:avLst/>
          </a:prstGeom>
          <a:noFill/>
          <a:ln w="9525">
            <a:noFill/>
          </a:ln>
        </p:spPr>
      </p:pic>
    </p:spTree>
    <p:extLst>
      <p:ext uri="{BB962C8B-B14F-4D97-AF65-F5344CB8AC3E}">
        <p14:creationId xmlns:p14="http://schemas.microsoft.com/office/powerpoint/2010/main" val="3550015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7" name="文本占位符 2"/>
          <p:cNvSpPr>
            <a:spLocks noGrp="1"/>
          </p:cNvSpPr>
          <p:nvPr>
            <p:ph idx="1"/>
          </p:nvPr>
        </p:nvSpPr>
        <p:spPr>
          <a:xfrm>
            <a:off x="42863" y="5589241"/>
            <a:ext cx="7886700" cy="792088"/>
          </a:xfrm>
        </p:spPr>
        <p:txBody>
          <a:bodyPr vert="horz" wrap="square" anchor="t"/>
          <a:lstStyle/>
          <a:p>
            <a:pPr>
              <a:buSzPct val="70000"/>
            </a:pPr>
            <a:r>
              <a:rPr kumimoji="0" lang="zh-CN" altLang="en-US" sz="1800" b="1" kern="1200" dirty="0">
                <a:latin typeface="+mn-lt"/>
                <a:ea typeface="+mn-ea"/>
                <a:cs typeface="+mn-cs"/>
              </a:rPr>
              <a:t>函数的导数等于零的点</a:t>
            </a:r>
            <a:r>
              <a:rPr kumimoji="0" lang="en-US" altLang="zh-CN" sz="1800" b="1" kern="1200" dirty="0">
                <a:latin typeface="+mn-lt"/>
                <a:ea typeface="+mn-ea"/>
                <a:cs typeface="+mn-cs"/>
              </a:rPr>
              <a:t>,</a:t>
            </a:r>
            <a:r>
              <a:rPr kumimoji="0" lang="zh-CN" altLang="en-US" sz="1800" b="1" kern="1200" dirty="0">
                <a:latin typeface="+mn-lt"/>
                <a:ea typeface="+mn-ea"/>
                <a:cs typeface="+mn-cs"/>
              </a:rPr>
              <a:t>该点的切线的斜率为零</a:t>
            </a:r>
            <a:r>
              <a:rPr kumimoji="0" lang="en-US" altLang="zh-CN" sz="1800" b="1" kern="1200" dirty="0">
                <a:latin typeface="+mn-lt"/>
                <a:ea typeface="+mn-ea"/>
                <a:cs typeface="+mn-cs"/>
              </a:rPr>
              <a:t>.</a:t>
            </a:r>
            <a:r>
              <a:rPr kumimoji="0" lang="zh-CN" altLang="en-US" sz="1800" b="1" kern="1200" dirty="0">
                <a:latin typeface="+mn-lt"/>
                <a:ea typeface="+mn-ea"/>
                <a:cs typeface="+mn-cs"/>
              </a:rPr>
              <a:t>即该点的切线是一水平直线</a:t>
            </a:r>
            <a:r>
              <a:rPr kumimoji="0" lang="en-US" altLang="zh-CN" sz="1800" b="1" kern="1200" dirty="0">
                <a:latin typeface="+mn-lt"/>
                <a:ea typeface="+mn-ea"/>
                <a:cs typeface="+mn-cs"/>
              </a:rPr>
              <a:t>.</a:t>
            </a:r>
            <a:r>
              <a:rPr kumimoji="0" lang="zh-CN" altLang="en-US" sz="1800" b="1" kern="1200" dirty="0">
                <a:latin typeface="+mn-lt"/>
                <a:ea typeface="+mn-ea"/>
                <a:cs typeface="+mn-cs"/>
              </a:rPr>
              <a:t>这样点一般都是位于函数图像曲线的极大值 或极小值</a:t>
            </a:r>
            <a:r>
              <a:rPr kumimoji="0" lang="en-US" altLang="zh-CN" sz="1800" b="1" kern="1200" dirty="0">
                <a:latin typeface="+mn-lt"/>
                <a:ea typeface="+mn-ea"/>
                <a:cs typeface="+mn-cs"/>
              </a:rPr>
              <a:t>.</a:t>
            </a:r>
            <a:endParaRPr kumimoji="0" lang="zh-CN" altLang="en-US" sz="1800" b="1" kern="1200" dirty="0">
              <a:latin typeface="+mn-lt"/>
              <a:ea typeface="+mn-ea"/>
              <a:cs typeface="+mn-cs"/>
            </a:endParaRPr>
          </a:p>
        </p:txBody>
      </p:sp>
      <p:pic>
        <p:nvPicPr>
          <p:cNvPr id="41988" name="Picture 2"/>
          <p:cNvPicPr>
            <a:picLocks noChangeAspect="1"/>
          </p:cNvPicPr>
          <p:nvPr/>
        </p:nvPicPr>
        <p:blipFill>
          <a:blip r:embed="rId2"/>
          <a:stretch>
            <a:fillRect/>
          </a:stretch>
        </p:blipFill>
        <p:spPr>
          <a:xfrm>
            <a:off x="2401582" y="116632"/>
            <a:ext cx="6770687" cy="5343525"/>
          </a:xfrm>
          <a:prstGeom prst="rect">
            <a:avLst/>
          </a:prstGeom>
          <a:noFill/>
          <a:ln w="9525">
            <a:noFill/>
          </a:ln>
        </p:spPr>
      </p:pic>
      <p:sp>
        <p:nvSpPr>
          <p:cNvPr id="21" name="Rounded Rectangle 20"/>
          <p:cNvSpPr/>
          <p:nvPr/>
        </p:nvSpPr>
        <p:spPr>
          <a:xfrm>
            <a:off x="-23107" y="2204864"/>
            <a:ext cx="3240360" cy="22322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1989" name="Picture 3"/>
          <p:cNvPicPr>
            <a:picLocks noChangeAspect="1"/>
          </p:cNvPicPr>
          <p:nvPr/>
        </p:nvPicPr>
        <p:blipFill>
          <a:blip r:embed="rId3"/>
          <a:srcRect r="60526"/>
          <a:stretch>
            <a:fillRect/>
          </a:stretch>
        </p:blipFill>
        <p:spPr>
          <a:xfrm>
            <a:off x="6300192" y="4293096"/>
            <a:ext cx="2214563" cy="704850"/>
          </a:xfrm>
          <a:prstGeom prst="rect">
            <a:avLst/>
          </a:prstGeom>
          <a:noFill/>
          <a:ln w="9525">
            <a:noFill/>
          </a:ln>
        </p:spPr>
      </p:pic>
      <p:cxnSp>
        <p:nvCxnSpPr>
          <p:cNvPr id="3" name="Straight Connector 2"/>
          <p:cNvCxnSpPr/>
          <p:nvPr/>
        </p:nvCxnSpPr>
        <p:spPr>
          <a:xfrm>
            <a:off x="5508104" y="4149080"/>
            <a:ext cx="936104"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4067944" y="3717032"/>
            <a:ext cx="2448272"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a:off x="6876256" y="3717032"/>
            <a:ext cx="180020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6876256" y="4149080"/>
            <a:ext cx="504056" cy="0"/>
          </a:xfrm>
          <a:prstGeom prst="line">
            <a:avLst/>
          </a:prstGeom>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623451" y="3068960"/>
            <a:ext cx="1284839" cy="1200329"/>
          </a:xfrm>
          <a:prstGeom prst="rect">
            <a:avLst/>
          </a:prstGeom>
          <a:noFill/>
        </p:spPr>
        <p:txBody>
          <a:bodyPr wrap="none" rtlCol="0">
            <a:spAutoFit/>
          </a:bodyPr>
          <a:lstStyle/>
          <a:p>
            <a:endParaRPr lang="en-US" altLang="zh-CN" dirty="0"/>
          </a:p>
          <a:p>
            <a:endParaRPr lang="en-US" altLang="zh-CN" dirty="0" smtClean="0"/>
          </a:p>
          <a:p>
            <a:endParaRPr lang="en-US" altLang="zh-CN" dirty="0" smtClean="0"/>
          </a:p>
          <a:p>
            <a:r>
              <a:rPr lang="en-US" dirty="0" smtClean="0"/>
              <a:t>x </a:t>
            </a:r>
            <a:r>
              <a:rPr lang="zh-CN" altLang="en-US" dirty="0" smtClean="0"/>
              <a:t>观测信号</a:t>
            </a:r>
            <a:endParaRPr lang="en-US" dirty="0"/>
          </a:p>
        </p:txBody>
      </p:sp>
      <p:cxnSp>
        <p:nvCxnSpPr>
          <p:cNvPr id="12" name="Straight Arrow Connector 11"/>
          <p:cNvCxnSpPr/>
          <p:nvPr/>
        </p:nvCxnSpPr>
        <p:spPr>
          <a:xfrm>
            <a:off x="695459" y="2996952"/>
            <a:ext cx="432048"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63411" y="3140968"/>
            <a:ext cx="646331" cy="369332"/>
          </a:xfrm>
          <a:prstGeom prst="rect">
            <a:avLst/>
          </a:prstGeom>
          <a:noFill/>
        </p:spPr>
        <p:txBody>
          <a:bodyPr wrap="none" rtlCol="0">
            <a:spAutoFit/>
          </a:bodyPr>
          <a:lstStyle/>
          <a:p>
            <a:r>
              <a:rPr lang="zh-CN" altLang="en-US" dirty="0" smtClean="0"/>
              <a:t>退化</a:t>
            </a:r>
            <a:endParaRPr lang="en-US" dirty="0"/>
          </a:p>
        </p:txBody>
      </p:sp>
      <p:cxnSp>
        <p:nvCxnSpPr>
          <p:cNvPr id="15" name="Straight Arrow Connector 14"/>
          <p:cNvCxnSpPr/>
          <p:nvPr/>
        </p:nvCxnSpPr>
        <p:spPr>
          <a:xfrm flipV="1">
            <a:off x="1415539" y="2996952"/>
            <a:ext cx="432048"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703571" y="2492896"/>
            <a:ext cx="1403412" cy="646331"/>
          </a:xfrm>
          <a:prstGeom prst="rect">
            <a:avLst/>
          </a:prstGeom>
          <a:noFill/>
        </p:spPr>
        <p:txBody>
          <a:bodyPr wrap="none" rtlCol="0">
            <a:spAutoFit/>
          </a:bodyPr>
          <a:lstStyle/>
          <a:p>
            <a:r>
              <a:rPr lang="en-US" altLang="zh-CN" dirty="0" smtClean="0"/>
              <a:t>s^ </a:t>
            </a:r>
            <a:r>
              <a:rPr lang="zh-CN" altLang="en-US" dirty="0" smtClean="0"/>
              <a:t>估计信号</a:t>
            </a:r>
            <a:endParaRPr lang="en-US" altLang="zh-CN" dirty="0"/>
          </a:p>
          <a:p>
            <a:endParaRPr lang="en-US" dirty="0"/>
          </a:p>
        </p:txBody>
      </p:sp>
      <p:sp>
        <p:nvSpPr>
          <p:cNvPr id="23" name="TextBox 22"/>
          <p:cNvSpPr txBox="1"/>
          <p:nvPr/>
        </p:nvSpPr>
        <p:spPr>
          <a:xfrm>
            <a:off x="-24621" y="2492896"/>
            <a:ext cx="1205829" cy="646331"/>
          </a:xfrm>
          <a:prstGeom prst="rect">
            <a:avLst/>
          </a:prstGeom>
          <a:noFill/>
        </p:spPr>
        <p:txBody>
          <a:bodyPr wrap="none" rtlCol="0">
            <a:spAutoFit/>
          </a:bodyPr>
          <a:lstStyle/>
          <a:p>
            <a:r>
              <a:rPr lang="en-US" altLang="zh-CN" dirty="0" smtClean="0"/>
              <a:t>s</a:t>
            </a:r>
            <a:r>
              <a:rPr lang="zh-CN" altLang="en-US" dirty="0" smtClean="0"/>
              <a:t>原始信号</a:t>
            </a:r>
            <a:endParaRPr lang="en-US" altLang="zh-CN" dirty="0"/>
          </a:p>
          <a:p>
            <a:endParaRPr lang="en-US" dirty="0"/>
          </a:p>
        </p:txBody>
      </p:sp>
      <p:sp>
        <p:nvSpPr>
          <p:cNvPr id="20" name="TextBox 19"/>
          <p:cNvSpPr txBox="1"/>
          <p:nvPr/>
        </p:nvSpPr>
        <p:spPr>
          <a:xfrm>
            <a:off x="1631563" y="3284984"/>
            <a:ext cx="1242347" cy="369332"/>
          </a:xfrm>
          <a:prstGeom prst="rect">
            <a:avLst/>
          </a:prstGeom>
          <a:noFill/>
        </p:spPr>
        <p:txBody>
          <a:bodyPr wrap="none" rtlCol="0">
            <a:spAutoFit/>
          </a:bodyPr>
          <a:lstStyle/>
          <a:p>
            <a:r>
              <a:rPr lang="en-US" altLang="zh-CN" dirty="0" smtClean="0"/>
              <a:t>h</a:t>
            </a:r>
            <a:r>
              <a:rPr lang="zh-CN" altLang="en-US" dirty="0" smtClean="0"/>
              <a:t>复原函数</a:t>
            </a:r>
            <a:endParaRPr lang="en-US" dirty="0"/>
          </a:p>
        </p:txBody>
      </p:sp>
    </p:spTree>
    <p:extLst>
      <p:ext uri="{BB962C8B-B14F-4D97-AF65-F5344CB8AC3E}">
        <p14:creationId xmlns:p14="http://schemas.microsoft.com/office/powerpoint/2010/main" val="316450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64e81d39ee04dbf69eb7f23f8a8b697e_r.jpg"/>
          <p:cNvPicPr>
            <a:picLocks noGrp="1" noChangeAspect="1"/>
          </p:cNvPicPr>
          <p:nvPr>
            <p:ph idx="1"/>
          </p:nvPr>
        </p:nvPicPr>
        <p:blipFill rotWithShape="1">
          <a:blip r:embed="rId2">
            <a:extLst>
              <a:ext uri="{28A0092B-C50C-407E-A947-70E740481C1C}">
                <a14:useLocalDpi xmlns:a14="http://schemas.microsoft.com/office/drawing/2010/main" val="0"/>
              </a:ext>
            </a:extLst>
          </a:blip>
          <a:srcRect l="-95012" t="51421" r="-95012"/>
          <a:stretch/>
        </p:blipFill>
        <p:spPr>
          <a:xfrm>
            <a:off x="-2412776" y="0"/>
            <a:ext cx="14822725" cy="3736604"/>
          </a:xfrm>
        </p:spPr>
      </p:pic>
      <p:pic>
        <p:nvPicPr>
          <p:cNvPr id="5" name="Picture 4" descr="22c076f113d9f1d5f902ea414e40b7f2_r.jpg"/>
          <p:cNvPicPr>
            <a:picLocks noChangeAspect="1"/>
          </p:cNvPicPr>
          <p:nvPr/>
        </p:nvPicPr>
        <p:blipFill rotWithShape="1">
          <a:blip r:embed="rId3" cstate="print">
            <a:extLst>
              <a:ext uri="{28A0092B-C50C-407E-A947-70E740481C1C}">
                <a14:useLocalDpi xmlns:a14="http://schemas.microsoft.com/office/drawing/2010/main" val="0"/>
              </a:ext>
            </a:extLst>
          </a:blip>
          <a:srcRect b="61614"/>
          <a:stretch/>
        </p:blipFill>
        <p:spPr>
          <a:xfrm>
            <a:off x="2699792" y="3717032"/>
            <a:ext cx="5112568" cy="3034021"/>
          </a:xfrm>
          <a:prstGeom prst="rect">
            <a:avLst/>
          </a:prstGeom>
        </p:spPr>
      </p:pic>
    </p:spTree>
    <p:extLst>
      <p:ext uri="{BB962C8B-B14F-4D97-AF65-F5344CB8AC3E}">
        <p14:creationId xmlns:p14="http://schemas.microsoft.com/office/powerpoint/2010/main" val="937337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descr="22c076f113d9f1d5f902ea414e40b7f2_r.jpg"/>
          <p:cNvPicPr>
            <a:picLocks noChangeAspect="1"/>
          </p:cNvPicPr>
          <p:nvPr/>
        </p:nvPicPr>
        <p:blipFill rotWithShape="1">
          <a:blip r:embed="rId2" cstate="print">
            <a:extLst>
              <a:ext uri="{28A0092B-C50C-407E-A947-70E740481C1C}">
                <a14:useLocalDpi xmlns:a14="http://schemas.microsoft.com/office/drawing/2010/main" val="0"/>
              </a:ext>
            </a:extLst>
          </a:blip>
          <a:srcRect t="39225"/>
          <a:stretch/>
        </p:blipFill>
        <p:spPr>
          <a:xfrm>
            <a:off x="1691680" y="908720"/>
            <a:ext cx="5795414" cy="5445223"/>
          </a:xfrm>
          <a:prstGeom prst="rect">
            <a:avLst/>
          </a:prstGeom>
        </p:spPr>
      </p:pic>
    </p:spTree>
    <p:extLst>
      <p:ext uri="{BB962C8B-B14F-4D97-AF65-F5344CB8AC3E}">
        <p14:creationId xmlns:p14="http://schemas.microsoft.com/office/powerpoint/2010/main" val="9412265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a15454f3d65c8b9d9ca9863428375ce2_r.jpg"/>
          <p:cNvPicPr>
            <a:picLocks noGrp="1" noChangeAspect="1"/>
          </p:cNvPicPr>
          <p:nvPr>
            <p:ph idx="1"/>
          </p:nvPr>
        </p:nvPicPr>
        <p:blipFill>
          <a:blip r:embed="rId2">
            <a:extLst>
              <a:ext uri="{28A0092B-C50C-407E-A947-70E740481C1C}">
                <a14:useLocalDpi xmlns:a14="http://schemas.microsoft.com/office/drawing/2010/main" val="0"/>
              </a:ext>
            </a:extLst>
          </a:blip>
          <a:srcRect l="-81917" r="-81917"/>
          <a:stretch>
            <a:fillRect/>
          </a:stretch>
        </p:blipFill>
        <p:spPr>
          <a:xfrm>
            <a:off x="-3492896" y="620688"/>
            <a:ext cx="16447864" cy="8535144"/>
          </a:xfrm>
        </p:spPr>
      </p:pic>
    </p:spTree>
    <p:extLst>
      <p:ext uri="{BB962C8B-B14F-4D97-AF65-F5344CB8AC3E}">
        <p14:creationId xmlns:p14="http://schemas.microsoft.com/office/powerpoint/2010/main" val="675001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2053" name="文本占位符 2"/>
          <p:cNvSpPr>
            <a:spLocks noGrp="1"/>
          </p:cNvSpPr>
          <p:nvPr>
            <p:ph idx="1"/>
          </p:nvPr>
        </p:nvSpPr>
        <p:spPr>
          <a:xfrm>
            <a:off x="660400" y="4911104"/>
            <a:ext cx="7886700" cy="2046288"/>
          </a:xfrm>
        </p:spPr>
        <p:txBody>
          <a:bodyPr vert="horz" wrap="square" anchor="t"/>
          <a:lstStyle/>
          <a:p>
            <a:pPr>
              <a:buSzPct val="70000"/>
            </a:pPr>
            <a:r>
              <a:rPr kumimoji="0" lang="zh-CN" altLang="en-US" sz="1600" kern="1200" dirty="0">
                <a:latin typeface="+mn-lt"/>
                <a:ea typeface="+mn-ea"/>
                <a:cs typeface="+mn-cs"/>
              </a:rPr>
              <a:t>从时域转换为频域的一种变换，类似的还有傅里叶变换，拉普拉斯变换。</a:t>
            </a:r>
            <a:endParaRPr kumimoji="0" lang="en-US" altLang="zh-CN" sz="1600" kern="1200" dirty="0">
              <a:latin typeface="+mn-lt"/>
              <a:ea typeface="+mn-ea"/>
              <a:cs typeface="+mn-cs"/>
            </a:endParaRPr>
          </a:p>
          <a:p>
            <a:pPr>
              <a:buSzPct val="70000"/>
            </a:pPr>
            <a:r>
              <a:rPr kumimoji="0" lang="zh-CN" altLang="en-US" sz="1600" kern="1200" dirty="0">
                <a:latin typeface="+mn-lt"/>
                <a:ea typeface="+mn-ea"/>
                <a:cs typeface="+mn-cs"/>
              </a:rPr>
              <a:t>傅里叶分析包含傅里叶级数与傅里叶变换。傅里叶级数用于对周期信号转换，傅里叶变换用于对非周期信号转换。</a:t>
            </a:r>
            <a:endParaRPr kumimoji="0" lang="en-US" altLang="zh-CN" sz="1600" kern="1200" dirty="0">
              <a:latin typeface="+mn-lt"/>
              <a:ea typeface="+mn-ea"/>
              <a:cs typeface="+mn-cs"/>
            </a:endParaRPr>
          </a:p>
          <a:p>
            <a:pPr>
              <a:buSzPct val="70000"/>
            </a:pPr>
            <a:r>
              <a:rPr kumimoji="0" lang="zh-CN" altLang="en-US" sz="1600" kern="1200" dirty="0">
                <a:latin typeface="+mn-lt"/>
                <a:ea typeface="+mn-ea"/>
                <a:cs typeface="+mn-cs"/>
              </a:rPr>
              <a:t>但是对于不收敛信号，傅里叶变换无能为力，只能借助拉普拉斯变换。（主要用于计算微分方程）</a:t>
            </a:r>
            <a:endParaRPr kumimoji="0" lang="en-US" altLang="zh-CN" sz="1600" kern="1200" dirty="0">
              <a:latin typeface="+mn-lt"/>
              <a:ea typeface="+mn-ea"/>
              <a:cs typeface="+mn-cs"/>
            </a:endParaRPr>
          </a:p>
          <a:p>
            <a:pPr>
              <a:buSzPct val="70000"/>
            </a:pPr>
            <a:r>
              <a:rPr kumimoji="0" lang="zh-CN" altLang="en-US" sz="1600" kern="1200" dirty="0">
                <a:latin typeface="+mn-lt"/>
                <a:ea typeface="+mn-ea"/>
                <a:cs typeface="+mn-cs"/>
              </a:rPr>
              <a:t>而</a:t>
            </a:r>
            <a:r>
              <a:rPr kumimoji="0" lang="en-US" altLang="zh-CN" sz="1600" kern="1200" dirty="0">
                <a:latin typeface="+mn-lt"/>
                <a:ea typeface="+mn-ea"/>
                <a:cs typeface="+mn-cs"/>
              </a:rPr>
              <a:t>z</a:t>
            </a:r>
            <a:r>
              <a:rPr kumimoji="0" lang="zh-CN" altLang="en-US" sz="1600" kern="1200" dirty="0">
                <a:latin typeface="+mn-lt"/>
                <a:ea typeface="+mn-ea"/>
                <a:cs typeface="+mn-cs"/>
              </a:rPr>
              <a:t>变换则可以算作离散的拉普拉斯变换。（主要用于计算差分方程）</a:t>
            </a:r>
          </a:p>
        </p:txBody>
      </p:sp>
      <p:pic>
        <p:nvPicPr>
          <p:cNvPr id="2054" name="Picture 2"/>
          <p:cNvPicPr>
            <a:picLocks noChangeAspect="1"/>
          </p:cNvPicPr>
          <p:nvPr/>
        </p:nvPicPr>
        <p:blipFill>
          <a:blip r:embed="rId2"/>
          <a:stretch>
            <a:fillRect/>
          </a:stretch>
        </p:blipFill>
        <p:spPr>
          <a:xfrm>
            <a:off x="1811338" y="0"/>
            <a:ext cx="7332662" cy="4810125"/>
          </a:xfrm>
          <a:prstGeom prst="rect">
            <a:avLst/>
          </a:prstGeom>
          <a:noFill/>
          <a:ln w="9525">
            <a:noFill/>
          </a:ln>
        </p:spPr>
      </p:pic>
      <mc:AlternateContent xmlns:mc="http://schemas.openxmlformats.org/markup-compatibility/2006" xmlns:p14="http://schemas.microsoft.com/office/powerpoint/2010/main">
        <mc:Choice Requires="p14">
          <p:contentPart p14:bwMode="auto" r:id="rId3">
            <p14:nvContentPartPr>
              <p14:cNvPr id="2050" name="Ink 3"/>
              <p14:cNvContentPartPr/>
              <p14:nvPr/>
            </p14:nvContentPartPr>
            <p14:xfrm>
              <a:off x="2781300" y="4229100"/>
              <a:ext cx="4203700" cy="120650"/>
            </p14:xfrm>
          </p:contentPart>
        </mc:Choice>
        <mc:Fallback xmlns="">
          <p:pic>
            <p:nvPicPr>
              <p:cNvPr id="2050" name="Ink 3"/>
            </p:nvPicPr>
            <p:blipFill>
              <a:blip r:embed="rId4"/>
            </p:blipFill>
            <p:spPr>
              <a:xfrm>
                <a:off x="2781300" y="4229100"/>
                <a:ext cx="4203700" cy="12065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2051" name="Ink 4"/>
              <p14:cNvContentPartPr/>
              <p14:nvPr/>
            </p14:nvContentPartPr>
            <p14:xfrm>
              <a:off x="2622550" y="3790950"/>
              <a:ext cx="4425950" cy="495300"/>
            </p14:xfrm>
          </p:contentPart>
        </mc:Choice>
        <mc:Fallback xmlns="">
          <p:pic>
            <p:nvPicPr>
              <p:cNvPr id="2051" name="Ink 4"/>
            </p:nvPicPr>
            <p:blipFill>
              <a:blip r:embed="rId6"/>
            </p:blipFill>
            <p:spPr>
              <a:xfrm>
                <a:off x="2622550" y="3790950"/>
                <a:ext cx="4425950" cy="495300"/>
              </a:xfrm>
              <a:prstGeom prst="rect"/>
            </p:spPr>
          </p:pic>
        </mc:Fallback>
      </mc:AlternateContent>
    </p:spTree>
    <p:extLst>
      <p:ext uri="{BB962C8B-B14F-4D97-AF65-F5344CB8AC3E}">
        <p14:creationId xmlns:p14="http://schemas.microsoft.com/office/powerpoint/2010/main" val="1942265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060" name="Picture 2"/>
          <p:cNvPicPr>
            <a:picLocks noChangeAspect="1"/>
          </p:cNvPicPr>
          <p:nvPr/>
        </p:nvPicPr>
        <p:blipFill rotWithShape="1">
          <a:blip r:embed="rId3"/>
          <a:srcRect r="55623" b="89772"/>
          <a:stretch/>
        </p:blipFill>
        <p:spPr>
          <a:xfrm>
            <a:off x="2627785" y="332655"/>
            <a:ext cx="3055386" cy="593319"/>
          </a:xfrm>
          <a:prstGeom prst="rect">
            <a:avLst/>
          </a:prstGeom>
          <a:noFill/>
          <a:ln w="9525">
            <a:noFill/>
          </a:ln>
        </p:spPr>
      </p:pic>
      <p:pic>
        <p:nvPicPr>
          <p:cNvPr id="5" name="Picture 2"/>
          <p:cNvPicPr>
            <a:picLocks noChangeAspect="1"/>
          </p:cNvPicPr>
          <p:nvPr/>
        </p:nvPicPr>
        <p:blipFill rotWithShape="1">
          <a:blip r:embed="rId3"/>
          <a:srcRect t="22799"/>
          <a:stretch/>
        </p:blipFill>
        <p:spPr>
          <a:xfrm>
            <a:off x="282158" y="980728"/>
            <a:ext cx="8856984" cy="5760846"/>
          </a:xfrm>
          <a:prstGeom prst="rect">
            <a:avLst/>
          </a:prstGeom>
          <a:noFill/>
          <a:ln w="9525">
            <a:noFill/>
          </a:ln>
        </p:spPr>
      </p:pic>
    </p:spTree>
    <p:extLst>
      <p:ext uri="{BB962C8B-B14F-4D97-AF65-F5344CB8AC3E}">
        <p14:creationId xmlns:p14="http://schemas.microsoft.com/office/powerpoint/2010/main" val="1210134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39552" y="5301208"/>
            <a:ext cx="7886700" cy="4092575"/>
          </a:xfrm>
        </p:spPr>
        <p:txBody>
          <a:bodyPr/>
          <a:lstStyle/>
          <a:p>
            <a:pPr lvl="0">
              <a:lnSpc>
                <a:spcPct val="120000"/>
              </a:lnSpc>
            </a:pPr>
            <a:r>
              <a:rPr lang="zh-CN" altLang="en-US" sz="2400" dirty="0">
                <a:latin typeface="Times New Roman" panose="02020603050405020304"/>
              </a:rPr>
              <a:t>本章将详细的介绍图像复原技术，主要包括图像的噪声模型、图像的滤波以及常用的图像复原方法等。</a:t>
            </a:r>
          </a:p>
          <a:p>
            <a:endParaRPr lang="en-US" dirty="0"/>
          </a:p>
        </p:txBody>
      </p:sp>
      <p:pic>
        <p:nvPicPr>
          <p:cNvPr id="4" name="Picture 3" descr="Screen Shot 2018-05-03 at 5.0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9" y="1268760"/>
            <a:ext cx="9144000" cy="1022241"/>
          </a:xfrm>
          <a:prstGeom prst="rect">
            <a:avLst/>
          </a:prstGeom>
        </p:spPr>
      </p:pic>
      <p:pic>
        <p:nvPicPr>
          <p:cNvPr id="5" name="Picture 4" descr="Screen Shot 2018-05-03 at 5.09.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204864"/>
            <a:ext cx="8113979" cy="2808312"/>
          </a:xfrm>
          <a:prstGeom prst="rect">
            <a:avLst/>
          </a:prstGeom>
        </p:spPr>
      </p:pic>
    </p:spTree>
    <p:extLst>
      <p:ext uri="{BB962C8B-B14F-4D97-AF65-F5344CB8AC3E}">
        <p14:creationId xmlns:p14="http://schemas.microsoft.com/office/powerpoint/2010/main" val="358229842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084" name="Picture 2"/>
          <p:cNvPicPr>
            <a:picLocks noChangeAspect="1"/>
          </p:cNvPicPr>
          <p:nvPr/>
        </p:nvPicPr>
        <p:blipFill>
          <a:blip r:embed="rId2"/>
          <a:stretch>
            <a:fillRect/>
          </a:stretch>
        </p:blipFill>
        <p:spPr>
          <a:xfrm>
            <a:off x="0" y="1124744"/>
            <a:ext cx="9170011" cy="4765700"/>
          </a:xfrm>
          <a:prstGeom prst="rect">
            <a:avLst/>
          </a:prstGeom>
          <a:noFill/>
          <a:ln w="9525">
            <a:noFill/>
          </a:ln>
        </p:spPr>
      </p:pic>
    </p:spTree>
    <p:extLst>
      <p:ext uri="{BB962C8B-B14F-4D97-AF65-F5344CB8AC3E}">
        <p14:creationId xmlns:p14="http://schemas.microsoft.com/office/powerpoint/2010/main" val="32034818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方正大标宋简体"/>
              </a:rPr>
              <a:t>6.4.3  </a:t>
            </a:r>
            <a:r>
              <a:rPr lang="zh-CN" altLang="en-US" b="0" i="0" u="none" strike="noStrike" kern="1800" baseline="0" smtClean="0">
                <a:latin typeface="方正大标宋简体"/>
              </a:rPr>
              <a:t>约束最小二乘法复原</a:t>
            </a:r>
            <a:endParaRPr lang="zh-CN" altLang="en-US" b="0" i="0" u="none" strike="noStrike" kern="1800" baseline="0" smtClean="0">
              <a:latin typeface="Times New Roman" panose="02020603050405020304"/>
            </a:endParaRPr>
          </a:p>
        </p:txBody>
      </p:sp>
      <p:sp>
        <p:nvSpPr>
          <p:cNvPr id="3" name="内容占位符 2"/>
          <p:cNvSpPr>
            <a:spLocks noGrp="1"/>
          </p:cNvSpPr>
          <p:nvPr>
            <p:ph idx="1"/>
          </p:nvPr>
        </p:nvSpPr>
        <p:spPr>
          <a:xfrm>
            <a:off x="467544" y="1628800"/>
            <a:ext cx="8208912" cy="4896544"/>
          </a:xfrm>
        </p:spPr>
        <p:txBody>
          <a:bodyPr>
            <a:noAutofit/>
          </a:bodyPr>
          <a:lstStyle/>
          <a:p>
            <a:pPr marR="0" lvl="0" rtl="0">
              <a:lnSpc>
                <a:spcPct val="110000"/>
              </a:lnSpc>
            </a:pPr>
            <a:r>
              <a:rPr lang="zh-CN" altLang="en-US" sz="2400" b="0" i="0" u="none" strike="noStrike" baseline="0" dirty="0" smtClean="0">
                <a:latin typeface="Times New Roman" panose="02020603050405020304"/>
              </a:rPr>
              <a:t>在</a:t>
            </a:r>
            <a:r>
              <a:rPr lang="en-US" altLang="zh-CN" sz="2400" b="0" i="0" u="none" strike="noStrike" baseline="0" dirty="0" smtClean="0">
                <a:latin typeface="Times New Roman" panose="02020603050405020304"/>
              </a:rPr>
              <a:t>MATLAB</a:t>
            </a:r>
            <a:r>
              <a:rPr lang="zh-CN" altLang="en-US" sz="2400" b="0" i="0" u="none" strike="noStrike" baseline="0" dirty="0" smtClean="0">
                <a:latin typeface="Times New Roman" panose="02020603050405020304"/>
              </a:rPr>
              <a:t>软件中，采用函数</a:t>
            </a:r>
            <a:r>
              <a:rPr lang="en-US" altLang="zh-CN" sz="2400" b="0" i="0" u="none" strike="noStrike" baseline="0" dirty="0" err="1" smtClean="0">
                <a:latin typeface="Times New Roman" panose="02020603050405020304"/>
              </a:rPr>
              <a:t>deconvreg</a:t>
            </a:r>
            <a:r>
              <a:rPr lang="en-US" altLang="zh-CN" sz="2400" b="0" i="0" u="none" strike="noStrike" baseline="0" dirty="0" smtClean="0">
                <a:latin typeface="Times New Roman" panose="02020603050405020304"/>
              </a:rPr>
              <a:t>( )</a:t>
            </a:r>
            <a:r>
              <a:rPr lang="zh-CN" altLang="en-US" sz="2400" b="0" i="0" u="none" strike="noStrike" baseline="0" dirty="0" smtClean="0">
                <a:latin typeface="Times New Roman" panose="02020603050405020304"/>
              </a:rPr>
              <a:t>进行图像的约束最小二乘法复原。该函数的详细调用格式为：</a:t>
            </a:r>
          </a:p>
          <a:p>
            <a:pPr lvl="1">
              <a:lnSpc>
                <a:spcPct val="110000"/>
              </a:lnSpc>
            </a:pPr>
            <a:r>
              <a:rPr lang="en-US" altLang="zh-CN" sz="1800" b="0" i="0" u="none" strike="noStrike" baseline="0" dirty="0" smtClean="0">
                <a:latin typeface="Times New Roman" panose="02020603050405020304"/>
              </a:rPr>
              <a:t>J=</a:t>
            </a:r>
            <a:r>
              <a:rPr lang="en-US" altLang="zh-CN" sz="1800" b="0" i="0" u="none" strike="noStrike" baseline="0" dirty="0" err="1" smtClean="0">
                <a:latin typeface="Times New Roman" panose="02020603050405020304"/>
              </a:rPr>
              <a:t>deconvreg</a:t>
            </a:r>
            <a:r>
              <a:rPr lang="en-US" altLang="zh-CN" sz="1800" b="0" i="0" u="none" strike="noStrike" baseline="0" dirty="0" smtClean="0">
                <a:latin typeface="Times New Roman" panose="02020603050405020304"/>
              </a:rPr>
              <a:t>(I, PSF)</a:t>
            </a:r>
            <a:r>
              <a:rPr lang="zh-CN" altLang="en-US" sz="1800" b="0" i="0" u="none" strike="noStrike" baseline="0" dirty="0" smtClean="0">
                <a:latin typeface="Times New Roman" panose="02020603050405020304"/>
              </a:rPr>
              <a:t>：该函数中对输入图像</a:t>
            </a:r>
            <a:r>
              <a:rPr lang="en-US" altLang="zh-CN" sz="1800" b="0" i="0" u="none" strike="noStrike" baseline="0" dirty="0" smtClean="0">
                <a:latin typeface="Times New Roman" panose="02020603050405020304"/>
              </a:rPr>
              <a:t>I</a:t>
            </a:r>
            <a:r>
              <a:rPr lang="zh-CN" altLang="en-US" sz="1800" b="0" i="0" u="none" strike="noStrike" baseline="0" dirty="0" smtClean="0">
                <a:latin typeface="Times New Roman" panose="02020603050405020304"/>
              </a:rPr>
              <a:t>进行约束最小二乘法复原，</a:t>
            </a:r>
            <a:r>
              <a:rPr lang="en-US" altLang="zh-CN" sz="1800" b="0" i="0" u="none" strike="noStrike" baseline="0" dirty="0" smtClean="0">
                <a:latin typeface="Times New Roman" panose="02020603050405020304"/>
              </a:rPr>
              <a:t>PSF</a:t>
            </a:r>
            <a:r>
              <a:rPr lang="zh-CN" altLang="en-US" sz="1800" b="0" i="0" u="none" strike="noStrike" baseline="0" dirty="0" smtClean="0">
                <a:latin typeface="Times New Roman" panose="02020603050405020304"/>
              </a:rPr>
              <a:t>为点扩展函数，返回值</a:t>
            </a:r>
            <a:r>
              <a:rPr lang="en-US" altLang="zh-CN" sz="1800" b="0" i="0" u="none" strike="noStrike" baseline="0" dirty="0" smtClean="0">
                <a:latin typeface="Times New Roman" panose="02020603050405020304"/>
              </a:rPr>
              <a:t>J</a:t>
            </a:r>
            <a:r>
              <a:rPr lang="zh-CN" altLang="en-US" sz="1800" b="0" i="0" u="none" strike="noStrike" baseline="0" dirty="0" smtClean="0">
                <a:latin typeface="Times New Roman" panose="02020603050405020304"/>
              </a:rPr>
              <a:t>为复原后得到的图像。</a:t>
            </a:r>
          </a:p>
          <a:p>
            <a:pPr lvl="1">
              <a:lnSpc>
                <a:spcPct val="110000"/>
              </a:lnSpc>
            </a:pPr>
            <a:r>
              <a:rPr lang="en-US" altLang="zh-CN" sz="1800" b="0" i="0" u="none" strike="noStrike" baseline="0" dirty="0" smtClean="0">
                <a:latin typeface="Times New Roman" panose="02020603050405020304"/>
              </a:rPr>
              <a:t>J=</a:t>
            </a:r>
            <a:r>
              <a:rPr lang="en-US" altLang="zh-CN" sz="1800" b="0" i="0" u="none" strike="noStrike" baseline="0" dirty="0" err="1" smtClean="0">
                <a:latin typeface="Times New Roman" panose="02020603050405020304"/>
              </a:rPr>
              <a:t>deconvreg</a:t>
            </a:r>
            <a:r>
              <a:rPr lang="en-US" altLang="zh-CN" sz="1800" b="0" i="0" u="none" strike="noStrike" baseline="0" dirty="0" smtClean="0">
                <a:latin typeface="Times New Roman" panose="02020603050405020304"/>
              </a:rPr>
              <a:t>(I, PSF, NOISEPOWER)</a:t>
            </a:r>
            <a:r>
              <a:rPr lang="zh-CN" altLang="en-US" sz="1800" b="0" i="0" u="none" strike="noStrike" baseline="0" dirty="0" smtClean="0">
                <a:latin typeface="Times New Roman" panose="02020603050405020304"/>
              </a:rPr>
              <a:t>：该函数中对参数</a:t>
            </a:r>
            <a:r>
              <a:rPr lang="en-US" altLang="zh-CN" sz="1800" b="0" i="0" u="none" strike="noStrike" baseline="0" dirty="0" smtClean="0">
                <a:latin typeface="Times New Roman" panose="02020603050405020304"/>
              </a:rPr>
              <a:t>NOISEPOWER</a:t>
            </a:r>
            <a:r>
              <a:rPr lang="zh-CN" altLang="en-US" sz="1800" b="0" i="0" u="none" strike="noStrike" baseline="0" dirty="0" smtClean="0">
                <a:latin typeface="Times New Roman" panose="02020603050405020304"/>
              </a:rPr>
              <a:t>进行设置，该参数为噪声的强度，默认值为</a:t>
            </a:r>
            <a:r>
              <a:rPr lang="en-US" altLang="zh-CN" sz="1800" b="0" i="0" u="none" strike="noStrike" baseline="0" dirty="0" smtClean="0">
                <a:latin typeface="Times New Roman" panose="02020603050405020304"/>
              </a:rPr>
              <a:t>0</a:t>
            </a:r>
            <a:r>
              <a:rPr lang="zh-CN" altLang="en-US" sz="1800" b="0" i="0" u="none" strike="noStrike" baseline="0" dirty="0" smtClean="0">
                <a:latin typeface="Times New Roman" panose="02020603050405020304"/>
              </a:rPr>
              <a:t>。</a:t>
            </a:r>
          </a:p>
          <a:p>
            <a:pPr lvl="1">
              <a:lnSpc>
                <a:spcPct val="110000"/>
              </a:lnSpc>
            </a:pPr>
            <a:r>
              <a:rPr lang="en-US" altLang="zh-CN" sz="1800" b="0" i="0" u="none" strike="noStrike" baseline="0" dirty="0" smtClean="0">
                <a:latin typeface="Times New Roman" panose="02020603050405020304"/>
              </a:rPr>
              <a:t>J=</a:t>
            </a:r>
            <a:r>
              <a:rPr lang="en-US" altLang="zh-CN" sz="1800" b="0" i="0" u="none" strike="noStrike" baseline="0" dirty="0" err="1" smtClean="0">
                <a:latin typeface="Times New Roman" panose="02020603050405020304"/>
              </a:rPr>
              <a:t>deconvreg</a:t>
            </a:r>
            <a:r>
              <a:rPr lang="en-US" altLang="zh-CN" sz="1800" b="0" i="0" u="none" strike="noStrike" baseline="0" dirty="0" smtClean="0">
                <a:latin typeface="Times New Roman" panose="02020603050405020304"/>
              </a:rPr>
              <a:t>(I, PSF, NOISEPOWER, LRANGE)</a:t>
            </a:r>
            <a:r>
              <a:rPr lang="zh-CN" altLang="en-US" sz="1800" b="0" i="0" u="none" strike="noStrike" baseline="0" dirty="0" smtClean="0">
                <a:latin typeface="Times New Roman" panose="02020603050405020304"/>
              </a:rPr>
              <a:t>：该函数中对参数</a:t>
            </a:r>
            <a:r>
              <a:rPr lang="en-US" altLang="zh-CN" sz="1800" b="0" i="0" u="none" strike="noStrike" baseline="0" dirty="0" smtClean="0">
                <a:latin typeface="Times New Roman" panose="02020603050405020304"/>
              </a:rPr>
              <a:t>LRANGE</a:t>
            </a:r>
            <a:r>
              <a:rPr lang="zh-CN" altLang="en-US" sz="1800" b="0" i="0" u="none" strike="noStrike" baseline="0" dirty="0" smtClean="0">
                <a:latin typeface="Times New Roman" panose="02020603050405020304"/>
              </a:rPr>
              <a:t>进行设置，该参数为拉格朗日算子的搜索范围，默认值为</a:t>
            </a:r>
            <a:r>
              <a:rPr lang="en-US" altLang="zh-CN" sz="1800" b="0" i="0" u="none" strike="noStrike" baseline="0" dirty="0" smtClean="0">
                <a:latin typeface="Times New Roman" panose="02020603050405020304"/>
              </a:rPr>
              <a:t>[10</a:t>
            </a:r>
            <a:r>
              <a:rPr lang="en-US" altLang="zh-CN" sz="1800" b="0" i="0" u="none" strike="noStrike" baseline="30000" dirty="0" smtClean="0">
                <a:latin typeface="Times New Roman" panose="02020603050405020304"/>
              </a:rPr>
              <a:t>-9</a:t>
            </a:r>
            <a:r>
              <a:rPr lang="en-US" altLang="zh-CN" sz="1800" b="0" i="0" u="none" strike="noStrike" baseline="0" dirty="0" smtClean="0">
                <a:latin typeface="Times New Roman" panose="02020603050405020304"/>
              </a:rPr>
              <a:t>, 10</a:t>
            </a:r>
            <a:r>
              <a:rPr lang="en-US" altLang="zh-CN" sz="1800" b="0" i="0" u="none" strike="noStrike" baseline="30000" dirty="0" smtClean="0">
                <a:latin typeface="Times New Roman" panose="02020603050405020304"/>
              </a:rPr>
              <a:t>9</a:t>
            </a:r>
            <a:r>
              <a:rPr lang="en-US" altLang="zh-CN" sz="1800" b="0" i="0" u="none" strike="noStrike" baseline="0" dirty="0" smtClean="0">
                <a:latin typeface="Times New Roman" panose="02020603050405020304"/>
              </a:rPr>
              <a:t>]</a:t>
            </a:r>
            <a:r>
              <a:rPr lang="zh-CN" altLang="en-US" sz="1800" b="0" i="0" u="none" strike="noStrike" baseline="0" dirty="0" smtClean="0">
                <a:latin typeface="Times New Roman" panose="02020603050405020304"/>
              </a:rPr>
              <a:t>。</a:t>
            </a:r>
          </a:p>
          <a:p>
            <a:pPr lvl="1">
              <a:lnSpc>
                <a:spcPct val="110000"/>
              </a:lnSpc>
            </a:pPr>
            <a:r>
              <a:rPr lang="en-US" altLang="zh-CN" sz="1800" b="0" i="0" u="none" strike="noStrike" baseline="0" dirty="0" smtClean="0">
                <a:latin typeface="Times New Roman" panose="02020603050405020304"/>
              </a:rPr>
              <a:t>J=</a:t>
            </a:r>
            <a:r>
              <a:rPr lang="en-US" altLang="zh-CN" sz="1800" b="0" i="0" u="none" strike="noStrike" baseline="0" dirty="0" err="1" smtClean="0">
                <a:latin typeface="Times New Roman" panose="02020603050405020304"/>
              </a:rPr>
              <a:t>deconvreg</a:t>
            </a:r>
            <a:r>
              <a:rPr lang="en-US" altLang="zh-CN" sz="1800" b="0" i="0" u="none" strike="noStrike" baseline="0" dirty="0" smtClean="0">
                <a:latin typeface="Times New Roman" panose="02020603050405020304"/>
              </a:rPr>
              <a:t>(I, PSF, NOISEPOWER, LRANGE, REGOP)</a:t>
            </a:r>
            <a:r>
              <a:rPr lang="zh-CN" altLang="en-US" sz="1800" b="0" i="0" u="none" strike="noStrike" baseline="0" dirty="0" smtClean="0">
                <a:latin typeface="Times New Roman" panose="02020603050405020304"/>
              </a:rPr>
              <a:t>：该函数中参数</a:t>
            </a:r>
            <a:r>
              <a:rPr lang="en-US" altLang="zh-CN" sz="1800" b="0" i="0" u="none" strike="noStrike" baseline="0" dirty="0" smtClean="0">
                <a:latin typeface="Times New Roman" panose="02020603050405020304"/>
              </a:rPr>
              <a:t>REGOP</a:t>
            </a:r>
            <a:r>
              <a:rPr lang="zh-CN" altLang="en-US" sz="1800" b="0" i="0" u="none" strike="noStrike" baseline="0" dirty="0" smtClean="0">
                <a:latin typeface="Times New Roman" panose="02020603050405020304"/>
              </a:rPr>
              <a:t>为约束算子。</a:t>
            </a:r>
          </a:p>
          <a:p>
            <a:pPr lvl="1">
              <a:lnSpc>
                <a:spcPct val="110000"/>
              </a:lnSpc>
            </a:pPr>
            <a:r>
              <a:rPr lang="en-US" altLang="zh-CN" sz="1800" b="0" i="0" u="none" strike="noStrike" baseline="0" dirty="0" smtClean="0">
                <a:latin typeface="Times New Roman" panose="02020603050405020304"/>
              </a:rPr>
              <a:t>[J, LAGRA]=</a:t>
            </a:r>
            <a:r>
              <a:rPr lang="en-US" altLang="zh-CN" sz="1800" b="0" i="0" u="none" strike="noStrike" baseline="0" dirty="0" err="1" smtClean="0">
                <a:latin typeface="Times New Roman" panose="02020603050405020304"/>
              </a:rPr>
              <a:t>deconvreg</a:t>
            </a:r>
            <a:r>
              <a:rPr lang="en-US" altLang="zh-CN" sz="1800" b="0" i="0" u="none" strike="noStrike" baseline="0" dirty="0" smtClean="0">
                <a:latin typeface="Times New Roman" panose="02020603050405020304"/>
              </a:rPr>
              <a:t>(I, PSF, …)</a:t>
            </a:r>
            <a:r>
              <a:rPr lang="zh-CN" altLang="en-US" sz="1800" b="0" i="0" u="none" strike="noStrike" baseline="0" dirty="0" smtClean="0">
                <a:latin typeface="Times New Roman" panose="02020603050405020304"/>
              </a:rPr>
              <a:t>：该函数总返回值</a:t>
            </a:r>
            <a:r>
              <a:rPr lang="en-US" altLang="zh-CN" sz="1800" b="0" i="0" u="none" strike="noStrike" baseline="0" dirty="0" smtClean="0">
                <a:latin typeface="Times New Roman" panose="02020603050405020304"/>
              </a:rPr>
              <a:t>LAGRA</a:t>
            </a:r>
            <a:r>
              <a:rPr lang="zh-CN" altLang="en-US" sz="1800" b="0" i="0" u="none" strike="noStrike" baseline="0" dirty="0" smtClean="0">
                <a:latin typeface="Times New Roman" panose="02020603050405020304"/>
              </a:rPr>
              <a:t>为最终采用的拉格朗日算子。</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方正大标宋简体"/>
              </a:rPr>
              <a:t>6.4.4  Lucy-Richardson</a:t>
            </a:r>
            <a:r>
              <a:rPr lang="zh-CN" altLang="en-US" b="0" i="0" u="none" strike="noStrike" kern="1800" baseline="0" smtClean="0">
                <a:latin typeface="方正大标宋简体"/>
              </a:rPr>
              <a:t>复原</a:t>
            </a:r>
            <a:endParaRPr lang="zh-CN" altLang="en-US" b="0" i="0" u="none" strike="noStrike" kern="1800" baseline="0" smtClean="0">
              <a:latin typeface="Times New Roman" panose="02020603050405020304"/>
            </a:endParaRPr>
          </a:p>
        </p:txBody>
      </p:sp>
      <p:sp>
        <p:nvSpPr>
          <p:cNvPr id="3" name="内容占位符 2"/>
          <p:cNvSpPr>
            <a:spLocks noGrp="1"/>
          </p:cNvSpPr>
          <p:nvPr>
            <p:ph idx="1"/>
          </p:nvPr>
        </p:nvSpPr>
        <p:spPr>
          <a:xfrm>
            <a:off x="611560" y="1700808"/>
            <a:ext cx="7886700" cy="5157192"/>
          </a:xfrm>
        </p:spPr>
        <p:txBody>
          <a:bodyPr>
            <a:noAutofit/>
          </a:bodyPr>
          <a:lstStyle/>
          <a:p>
            <a:pPr marR="0" lvl="0" rtl="0">
              <a:lnSpc>
                <a:spcPct val="100000"/>
              </a:lnSpc>
            </a:pPr>
            <a:r>
              <a:rPr lang="zh-CN" altLang="en-US" sz="2400" b="0" i="0" u="none" strike="noStrike" baseline="0" dirty="0" smtClean="0">
                <a:latin typeface="Times New Roman" panose="02020603050405020304"/>
              </a:rPr>
              <a:t>在</a:t>
            </a:r>
            <a:r>
              <a:rPr lang="en-US" altLang="zh-CN" sz="2400" b="0" i="0" u="none" strike="noStrike" baseline="0" dirty="0" smtClean="0">
                <a:latin typeface="Times New Roman" panose="02020603050405020304"/>
              </a:rPr>
              <a:t>MATLAB</a:t>
            </a:r>
            <a:r>
              <a:rPr lang="zh-CN" altLang="en-US" sz="2400" b="0" i="0" u="none" strike="noStrike" baseline="0" dirty="0" smtClean="0">
                <a:latin typeface="Times New Roman" panose="02020603050405020304"/>
              </a:rPr>
              <a:t>软件中，函数</a:t>
            </a:r>
            <a:r>
              <a:rPr lang="en-US" altLang="zh-CN" sz="2400" b="0" i="0" u="none" strike="noStrike" baseline="0" dirty="0" err="1" smtClean="0">
                <a:latin typeface="Times New Roman" panose="02020603050405020304"/>
              </a:rPr>
              <a:t>deconvlucy</a:t>
            </a:r>
            <a:r>
              <a:rPr lang="en-US" altLang="zh-CN" sz="2400" b="0" i="0" u="none" strike="noStrike" baseline="0" dirty="0" smtClean="0">
                <a:latin typeface="Times New Roman" panose="02020603050405020304"/>
              </a:rPr>
              <a:t>( )</a:t>
            </a:r>
            <a:r>
              <a:rPr lang="zh-CN" altLang="en-US" sz="2400" b="0" i="0" u="none" strike="noStrike" baseline="0" dirty="0" smtClean="0">
                <a:latin typeface="Times New Roman" panose="02020603050405020304"/>
              </a:rPr>
              <a:t>采用加速收敛的</a:t>
            </a:r>
            <a:r>
              <a:rPr lang="en-US" altLang="zh-CN" sz="2400" b="0" i="0" u="none" strike="noStrike" baseline="0" dirty="0" smtClean="0">
                <a:latin typeface="Times New Roman" panose="02020603050405020304"/>
              </a:rPr>
              <a:t>Lucy-Richardson</a:t>
            </a:r>
            <a:r>
              <a:rPr lang="zh-CN" altLang="en-US" sz="2400" b="0" i="0" u="none" strike="noStrike" baseline="0" dirty="0" smtClean="0">
                <a:latin typeface="Times New Roman" panose="02020603050405020304"/>
              </a:rPr>
              <a:t>算法对图像进行复原。该函数的详细调用格式为：</a:t>
            </a:r>
          </a:p>
          <a:p>
            <a:pPr lvl="1">
              <a:lnSpc>
                <a:spcPct val="100000"/>
              </a:lnSpc>
            </a:pPr>
            <a:r>
              <a:rPr lang="en-US" altLang="zh-CN" sz="1800" b="0" i="0" u="none" strike="noStrike" baseline="0" dirty="0" smtClean="0">
                <a:latin typeface="Times New Roman" panose="02020603050405020304"/>
              </a:rPr>
              <a:t>J=</a:t>
            </a:r>
            <a:r>
              <a:rPr lang="en-US" altLang="zh-CN" sz="1800" b="0" i="0" u="none" strike="noStrike" baseline="0" dirty="0" err="1" smtClean="0">
                <a:latin typeface="Times New Roman" panose="02020603050405020304"/>
              </a:rPr>
              <a:t>deconvlucy</a:t>
            </a:r>
            <a:r>
              <a:rPr lang="en-US" altLang="zh-CN" sz="1800" b="0" i="0" u="none" strike="noStrike" baseline="0" dirty="0" smtClean="0">
                <a:latin typeface="Times New Roman" panose="02020603050405020304"/>
              </a:rPr>
              <a:t>(I, PSF)</a:t>
            </a:r>
            <a:r>
              <a:rPr lang="zh-CN" altLang="en-US" sz="1800" b="0" i="0" u="none" strike="noStrike" baseline="0" dirty="0" smtClean="0">
                <a:latin typeface="Times New Roman" panose="02020603050405020304"/>
              </a:rPr>
              <a:t>：该函数中对输入图像</a:t>
            </a:r>
            <a:r>
              <a:rPr lang="en-US" altLang="zh-CN" sz="1800" b="0" i="0" u="none" strike="noStrike" baseline="0" dirty="0" smtClean="0">
                <a:latin typeface="Times New Roman" panose="02020603050405020304"/>
              </a:rPr>
              <a:t>I</a:t>
            </a:r>
            <a:r>
              <a:rPr lang="zh-CN" altLang="en-US" sz="1800" b="0" i="0" u="none" strike="noStrike" baseline="0" dirty="0" smtClean="0">
                <a:latin typeface="Times New Roman" panose="02020603050405020304"/>
              </a:rPr>
              <a:t>采用</a:t>
            </a:r>
            <a:r>
              <a:rPr lang="en-US" altLang="zh-CN" sz="1800" b="0" i="0" u="none" strike="noStrike" baseline="0" dirty="0" smtClean="0">
                <a:latin typeface="Times New Roman" panose="02020603050405020304"/>
              </a:rPr>
              <a:t>Lucy-Richardson</a:t>
            </a:r>
            <a:r>
              <a:rPr lang="zh-CN" altLang="en-US" sz="1800" b="0" i="0" u="none" strike="noStrike" baseline="0" dirty="0" smtClean="0">
                <a:latin typeface="Times New Roman" panose="02020603050405020304"/>
              </a:rPr>
              <a:t>算法进行图像复原，</a:t>
            </a:r>
            <a:r>
              <a:rPr lang="en-US" altLang="zh-CN" sz="1800" b="0" i="0" u="none" strike="noStrike" baseline="0" dirty="0" smtClean="0">
                <a:latin typeface="Times New Roman" panose="02020603050405020304"/>
              </a:rPr>
              <a:t>PSF</a:t>
            </a:r>
            <a:r>
              <a:rPr lang="zh-CN" altLang="en-US" sz="1800" b="0" i="0" u="none" strike="noStrike" baseline="0" dirty="0" smtClean="0">
                <a:latin typeface="Times New Roman" panose="02020603050405020304"/>
              </a:rPr>
              <a:t>为点扩展函数，返回值</a:t>
            </a:r>
            <a:r>
              <a:rPr lang="en-US" altLang="zh-CN" sz="1800" b="0" i="0" u="none" strike="noStrike" baseline="0" dirty="0" smtClean="0">
                <a:latin typeface="Times New Roman" panose="02020603050405020304"/>
              </a:rPr>
              <a:t>J</a:t>
            </a:r>
            <a:r>
              <a:rPr lang="zh-CN" altLang="en-US" sz="1800" b="0" i="0" u="none" strike="noStrike" baseline="0" dirty="0" smtClean="0">
                <a:latin typeface="Times New Roman" panose="02020603050405020304"/>
              </a:rPr>
              <a:t>为复原后得到的图像。</a:t>
            </a:r>
          </a:p>
          <a:p>
            <a:pPr lvl="1">
              <a:lnSpc>
                <a:spcPct val="100000"/>
              </a:lnSpc>
            </a:pPr>
            <a:r>
              <a:rPr lang="en-US" altLang="zh-CN" sz="1800" b="0" i="0" u="none" strike="noStrike" baseline="0" dirty="0" smtClean="0">
                <a:latin typeface="Times New Roman" panose="02020603050405020304"/>
              </a:rPr>
              <a:t>J=</a:t>
            </a:r>
            <a:r>
              <a:rPr lang="en-US" altLang="zh-CN" sz="1800" b="0" i="0" u="none" strike="noStrike" baseline="0" dirty="0" err="1" smtClean="0">
                <a:latin typeface="Times New Roman" panose="02020603050405020304"/>
              </a:rPr>
              <a:t>deconvlucy</a:t>
            </a:r>
            <a:r>
              <a:rPr lang="en-US" altLang="zh-CN" sz="1800" b="0" i="0" u="none" strike="noStrike" baseline="0" dirty="0" smtClean="0">
                <a:latin typeface="Times New Roman" panose="02020603050405020304"/>
              </a:rPr>
              <a:t>(I, PSF, NUMIT)</a:t>
            </a:r>
            <a:r>
              <a:rPr lang="zh-CN" altLang="en-US" sz="1800" b="0" i="0" u="none" strike="noStrike" baseline="0" dirty="0" smtClean="0">
                <a:latin typeface="Times New Roman" panose="02020603050405020304"/>
              </a:rPr>
              <a:t>：该函数中参数</a:t>
            </a:r>
            <a:r>
              <a:rPr lang="en-US" altLang="zh-CN" sz="1800" b="0" i="0" u="none" strike="noStrike" baseline="0" dirty="0" smtClean="0">
                <a:latin typeface="Times New Roman" panose="02020603050405020304"/>
              </a:rPr>
              <a:t>NUMIT</a:t>
            </a:r>
            <a:r>
              <a:rPr lang="zh-CN" altLang="en-US" sz="1800" b="0" i="0" u="none" strike="noStrike" baseline="0" dirty="0" smtClean="0">
                <a:latin typeface="Times New Roman" panose="02020603050405020304"/>
              </a:rPr>
              <a:t>为算法的重复次数，默认值为</a:t>
            </a:r>
            <a:r>
              <a:rPr lang="en-US" altLang="zh-CN" sz="1800" b="0" i="0" u="none" strike="noStrike" baseline="0" dirty="0" smtClean="0">
                <a:latin typeface="Times New Roman" panose="02020603050405020304"/>
              </a:rPr>
              <a:t>10</a:t>
            </a:r>
            <a:r>
              <a:rPr lang="zh-CN" altLang="en-US" sz="1800" b="0" i="0" u="none" strike="noStrike" baseline="0" dirty="0" smtClean="0">
                <a:latin typeface="Times New Roman" panose="02020603050405020304"/>
              </a:rPr>
              <a:t>。</a:t>
            </a:r>
          </a:p>
          <a:p>
            <a:pPr lvl="1">
              <a:lnSpc>
                <a:spcPct val="100000"/>
              </a:lnSpc>
            </a:pPr>
            <a:r>
              <a:rPr lang="en-US" altLang="zh-CN" sz="1800" b="0" i="0" u="none" strike="noStrike" baseline="0" dirty="0" smtClean="0">
                <a:latin typeface="Times New Roman" panose="02020603050405020304"/>
              </a:rPr>
              <a:t>J=</a:t>
            </a:r>
            <a:r>
              <a:rPr lang="en-US" altLang="zh-CN" sz="1800" b="0" i="0" u="none" strike="noStrike" baseline="0" dirty="0" err="1" smtClean="0">
                <a:latin typeface="Times New Roman" panose="02020603050405020304"/>
              </a:rPr>
              <a:t>deconvlucy</a:t>
            </a:r>
            <a:r>
              <a:rPr lang="en-US" altLang="zh-CN" sz="1800" b="0" i="0" u="none" strike="noStrike" baseline="0" dirty="0" smtClean="0">
                <a:latin typeface="Times New Roman" panose="02020603050405020304"/>
              </a:rPr>
              <a:t>(I, PSF, NUMIT, DAMPAR)</a:t>
            </a:r>
            <a:r>
              <a:rPr lang="zh-CN" altLang="en-US" sz="1800" b="0" i="0" u="none" strike="noStrike" baseline="0" dirty="0" smtClean="0">
                <a:latin typeface="Times New Roman" panose="02020603050405020304"/>
              </a:rPr>
              <a:t>：该函数中参数</a:t>
            </a:r>
            <a:r>
              <a:rPr lang="en-US" altLang="zh-CN" sz="1800" b="0" i="0" u="none" strike="noStrike" baseline="0" dirty="0" smtClean="0">
                <a:latin typeface="Times New Roman" panose="02020603050405020304"/>
              </a:rPr>
              <a:t>DAMPAR</a:t>
            </a:r>
            <a:r>
              <a:rPr lang="zh-CN" altLang="en-US" sz="1800" b="0" i="0" u="none" strike="noStrike" baseline="0" dirty="0" smtClean="0">
                <a:latin typeface="Times New Roman" panose="02020603050405020304"/>
              </a:rPr>
              <a:t>为偏差阈值，默认值为</a:t>
            </a:r>
            <a:r>
              <a:rPr lang="en-US" altLang="zh-CN" sz="1800" b="0" i="0" u="none" strike="noStrike" baseline="0" dirty="0" smtClean="0">
                <a:latin typeface="Times New Roman" panose="02020603050405020304"/>
              </a:rPr>
              <a:t>0</a:t>
            </a:r>
            <a:r>
              <a:rPr lang="zh-CN" altLang="en-US" sz="1800" b="0" i="0" u="none" strike="noStrike" baseline="0" dirty="0" smtClean="0">
                <a:latin typeface="Times New Roman" panose="02020603050405020304"/>
              </a:rPr>
              <a:t>。</a:t>
            </a:r>
          </a:p>
          <a:p>
            <a:pPr lvl="1">
              <a:lnSpc>
                <a:spcPct val="100000"/>
              </a:lnSpc>
            </a:pPr>
            <a:r>
              <a:rPr lang="en-US" altLang="zh-CN" sz="1800" b="0" i="0" u="none" strike="noStrike" baseline="0" dirty="0" smtClean="0">
                <a:latin typeface="Times New Roman" panose="02020603050405020304"/>
              </a:rPr>
              <a:t>J=</a:t>
            </a:r>
            <a:r>
              <a:rPr lang="en-US" altLang="zh-CN" sz="1800" b="0" i="0" u="none" strike="noStrike" baseline="0" dirty="0" err="1" smtClean="0">
                <a:latin typeface="Times New Roman" panose="02020603050405020304"/>
              </a:rPr>
              <a:t>deconvlucy</a:t>
            </a:r>
            <a:r>
              <a:rPr lang="en-US" altLang="zh-CN" sz="1800" b="0" i="0" u="none" strike="noStrike" baseline="0" dirty="0" smtClean="0">
                <a:latin typeface="Times New Roman" panose="02020603050405020304"/>
              </a:rPr>
              <a:t>(I, PSF, NUMIT, DAMPAR, WEIGHT)</a:t>
            </a:r>
            <a:r>
              <a:rPr lang="zh-CN" altLang="en-US" sz="1800" b="0" i="0" u="none" strike="noStrike" baseline="0" dirty="0" smtClean="0">
                <a:latin typeface="Times New Roman" panose="02020603050405020304"/>
              </a:rPr>
              <a:t>：该函数中参数</a:t>
            </a:r>
            <a:r>
              <a:rPr lang="en-US" altLang="zh-CN" sz="1800" b="0" i="0" u="none" strike="noStrike" baseline="0" dirty="0" smtClean="0">
                <a:latin typeface="Times New Roman" panose="02020603050405020304"/>
              </a:rPr>
              <a:t>WEIGHT</a:t>
            </a:r>
            <a:r>
              <a:rPr lang="zh-CN" altLang="en-US" sz="1800" b="0" i="0" u="none" strike="noStrike" baseline="0" dirty="0" smtClean="0">
                <a:latin typeface="Times New Roman" panose="02020603050405020304"/>
              </a:rPr>
              <a:t>为像素的加权值，默认为原始图像的数值。</a:t>
            </a:r>
          </a:p>
          <a:p>
            <a:pPr lvl="1">
              <a:lnSpc>
                <a:spcPct val="100000"/>
              </a:lnSpc>
            </a:pPr>
            <a:r>
              <a:rPr lang="en-US" altLang="zh-CN" sz="1800" b="0" i="0" u="none" strike="noStrike" baseline="0" dirty="0" smtClean="0">
                <a:latin typeface="Times New Roman" panose="02020603050405020304"/>
              </a:rPr>
              <a:t>J=</a:t>
            </a:r>
            <a:r>
              <a:rPr lang="en-US" altLang="zh-CN" sz="1800" b="0" i="0" u="none" strike="noStrike" baseline="0" dirty="0" err="1" smtClean="0">
                <a:latin typeface="Times New Roman" panose="02020603050405020304"/>
              </a:rPr>
              <a:t>deconvlucy</a:t>
            </a:r>
            <a:r>
              <a:rPr lang="en-US" altLang="zh-CN" sz="1800" b="0" i="0" u="none" strike="noStrike" baseline="0" dirty="0" smtClean="0">
                <a:latin typeface="Times New Roman" panose="02020603050405020304"/>
              </a:rPr>
              <a:t>(I, PSF, NUMIT, DAMPAR, WEIGHT, READOUT)</a:t>
            </a:r>
            <a:r>
              <a:rPr lang="zh-CN" altLang="en-US" sz="1800" b="0" i="0" u="none" strike="noStrike" baseline="0" dirty="0" smtClean="0">
                <a:latin typeface="Times New Roman" panose="02020603050405020304"/>
              </a:rPr>
              <a:t>：该函数中参数</a:t>
            </a:r>
            <a:r>
              <a:rPr lang="en-US" altLang="zh-CN" sz="1800" b="0" i="0" u="none" strike="noStrike" baseline="0" dirty="0" smtClean="0">
                <a:latin typeface="Times New Roman" panose="02020603050405020304"/>
              </a:rPr>
              <a:t>READOUT</a:t>
            </a:r>
            <a:r>
              <a:rPr lang="zh-CN" altLang="en-US" sz="1800" b="0" i="0" u="none" strike="noStrike" baseline="0" dirty="0" smtClean="0">
                <a:latin typeface="Times New Roman" panose="02020603050405020304"/>
              </a:rPr>
              <a:t>为噪声矩阵，默认值为</a:t>
            </a:r>
            <a:r>
              <a:rPr lang="en-US" altLang="zh-CN" sz="1800" b="0" i="0" u="none" strike="noStrike" baseline="0" dirty="0" smtClean="0">
                <a:latin typeface="Times New Roman" panose="02020603050405020304"/>
              </a:rPr>
              <a:t>0</a:t>
            </a:r>
            <a:r>
              <a:rPr lang="zh-CN" altLang="en-US" sz="1800" b="0" i="0" u="none" strike="noStrike" baseline="0" dirty="0" smtClean="0">
                <a:latin typeface="Times New Roman" panose="02020603050405020304"/>
              </a:rPr>
              <a:t>。</a:t>
            </a:r>
          </a:p>
          <a:p>
            <a:pPr lvl="1">
              <a:lnSpc>
                <a:spcPct val="100000"/>
              </a:lnSpc>
            </a:pPr>
            <a:r>
              <a:rPr lang="en-US" altLang="zh-CN" sz="1800" b="0" i="0" u="none" strike="noStrike" baseline="0" dirty="0" smtClean="0">
                <a:latin typeface="Times New Roman" panose="02020603050405020304"/>
              </a:rPr>
              <a:t>J=</a:t>
            </a:r>
            <a:r>
              <a:rPr lang="en-US" altLang="zh-CN" sz="1800" b="0" i="0" u="none" strike="noStrike" baseline="0" dirty="0" err="1" smtClean="0">
                <a:latin typeface="Times New Roman" panose="02020603050405020304"/>
              </a:rPr>
              <a:t>deconvlucy</a:t>
            </a:r>
            <a:r>
              <a:rPr lang="en-US" altLang="zh-CN" sz="1800" b="0" i="0" u="none" strike="noStrike" baseline="0" dirty="0" smtClean="0">
                <a:latin typeface="Times New Roman" panose="02020603050405020304"/>
              </a:rPr>
              <a:t>(I, PSF, NUMIT, DAMPAR, WEIGHT, READOUT, SUBSMPL)</a:t>
            </a:r>
            <a:r>
              <a:rPr lang="zh-CN" altLang="en-US" sz="1800" b="0" i="0" u="none" strike="noStrike" baseline="0" dirty="0" smtClean="0">
                <a:latin typeface="Times New Roman" panose="02020603050405020304"/>
              </a:rPr>
              <a:t>：该函数中参数</a:t>
            </a:r>
            <a:r>
              <a:rPr lang="en-US" altLang="zh-CN" sz="1800" b="0" i="0" u="none" strike="noStrike" baseline="0" dirty="0" smtClean="0">
                <a:latin typeface="Times New Roman" panose="02020603050405020304"/>
              </a:rPr>
              <a:t>SUBSMPL</a:t>
            </a:r>
            <a:r>
              <a:rPr lang="zh-CN" altLang="en-US" sz="1800" b="0" i="0" u="none" strike="noStrike" baseline="0" dirty="0" smtClean="0">
                <a:latin typeface="Times New Roman" panose="02020603050405020304"/>
              </a:rPr>
              <a:t>为子采样时间，默认值为</a:t>
            </a:r>
            <a:r>
              <a:rPr lang="en-US" altLang="zh-CN" sz="1800" b="0" i="0" u="none" strike="noStrike" baseline="0" dirty="0" smtClean="0">
                <a:latin typeface="Times New Roman" panose="02020603050405020304"/>
              </a:rPr>
              <a:t>1</a:t>
            </a:r>
            <a:r>
              <a:rPr lang="zh-CN" altLang="en-US" sz="1800" b="0" i="0" u="none" strike="noStrike" baseline="0" dirty="0" smtClean="0">
                <a:latin typeface="Times New Roman" panose="02020603050405020304"/>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方正大标宋简体"/>
              </a:rPr>
              <a:t>6.4.5  </a:t>
            </a:r>
            <a:r>
              <a:rPr lang="zh-CN" altLang="en-US" b="0" i="0" u="none" strike="noStrike" kern="1800" baseline="0" smtClean="0">
                <a:latin typeface="方正大标宋简体"/>
              </a:rPr>
              <a:t>盲解卷积复原</a:t>
            </a:r>
            <a:endParaRPr lang="zh-CN" altLang="en-US" b="0" i="0" u="none" strike="noStrike" kern="1800" baseline="0" smtClean="0">
              <a:latin typeface="Times New Roman" panose="02020603050405020304"/>
            </a:endParaRPr>
          </a:p>
        </p:txBody>
      </p:sp>
      <p:sp>
        <p:nvSpPr>
          <p:cNvPr id="3" name="内容占位符 2"/>
          <p:cNvSpPr>
            <a:spLocks noGrp="1"/>
          </p:cNvSpPr>
          <p:nvPr>
            <p:ph idx="1"/>
          </p:nvPr>
        </p:nvSpPr>
        <p:spPr/>
        <p:txBody>
          <a:bodyPr>
            <a:normAutofit/>
          </a:bodyPr>
          <a:lstStyle/>
          <a:p>
            <a:pPr marR="0" lvl="0" rtl="0">
              <a:lnSpc>
                <a:spcPct val="120000"/>
              </a:lnSpc>
            </a:pPr>
            <a:r>
              <a:rPr lang="zh-CN" altLang="en-US" sz="2000" b="0" i="0" u="none" strike="noStrike" baseline="0" dirty="0" smtClean="0">
                <a:latin typeface="Times New Roman" panose="02020603050405020304"/>
              </a:rPr>
              <a:t>前面介绍的图像复原方法，需要预先知道退化图像的</a:t>
            </a:r>
            <a:r>
              <a:rPr lang="en-US" altLang="zh-CN" sz="2000" b="0" i="0" u="none" strike="noStrike" baseline="0" dirty="0" smtClean="0">
                <a:latin typeface="Times New Roman" panose="02020603050405020304"/>
              </a:rPr>
              <a:t>PSF</a:t>
            </a:r>
            <a:r>
              <a:rPr lang="zh-CN" altLang="en-US" sz="2000" b="0" i="0" u="none" strike="noStrike" baseline="0" dirty="0" smtClean="0">
                <a:latin typeface="Times New Roman" panose="02020603050405020304"/>
              </a:rPr>
              <a:t>。在实际应用中，经常在不知道</a:t>
            </a:r>
            <a:r>
              <a:rPr lang="en-US" altLang="zh-CN" sz="2000" b="0" i="0" u="none" strike="noStrike" baseline="0" dirty="0" smtClean="0">
                <a:latin typeface="Times New Roman" panose="02020603050405020304"/>
              </a:rPr>
              <a:t>PSF</a:t>
            </a:r>
            <a:r>
              <a:rPr lang="zh-CN" altLang="en-US" sz="2000" b="0" i="0" u="none" strike="noStrike" baseline="0" dirty="0" smtClean="0">
                <a:latin typeface="Times New Roman" panose="02020603050405020304"/>
              </a:rPr>
              <a:t>的情况下对图像进行复原。盲解卷积复原方法，不需要预先知道</a:t>
            </a:r>
            <a:r>
              <a:rPr lang="en-US" altLang="zh-CN" sz="2000" b="0" i="0" u="none" strike="noStrike" baseline="0" dirty="0" smtClean="0">
                <a:latin typeface="Times New Roman" panose="02020603050405020304"/>
              </a:rPr>
              <a:t>PSF</a:t>
            </a:r>
            <a:r>
              <a:rPr lang="zh-CN" altLang="en-US" sz="2000" b="0" i="0" u="none" strike="noStrike" baseline="0" dirty="0" smtClean="0">
                <a:latin typeface="Times New Roman" panose="02020603050405020304"/>
              </a:rPr>
              <a:t>，而且可以对</a:t>
            </a:r>
            <a:r>
              <a:rPr lang="en-US" altLang="zh-CN" sz="2000" b="0" i="0" u="none" strike="noStrike" baseline="0" dirty="0" smtClean="0">
                <a:latin typeface="Times New Roman" panose="02020603050405020304"/>
              </a:rPr>
              <a:t>PSF</a:t>
            </a:r>
            <a:r>
              <a:rPr lang="zh-CN" altLang="en-US" sz="2000" b="0" i="0" u="none" strike="noStrike" baseline="0" dirty="0" smtClean="0">
                <a:latin typeface="Times New Roman" panose="02020603050405020304"/>
              </a:rPr>
              <a:t>进行估计。盲解卷积复原算法的优点是在对退化图像毫无先验知识的情况下，仍然能够进行复原。</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方正大标宋简体"/>
              </a:rPr>
              <a:t>6.5</a:t>
            </a:r>
            <a:r>
              <a:rPr lang="zh-CN" altLang="en-US" b="0" i="0" u="none" strike="noStrike" kern="1800" baseline="0" smtClean="0">
                <a:latin typeface="方正大标宋简体"/>
              </a:rPr>
              <a:t>  本章小结</a:t>
            </a:r>
            <a:endParaRPr lang="zh-CN" altLang="en-US" b="0" i="0" u="none" strike="noStrike" kern="1800" baseline="0" smtClean="0">
              <a:latin typeface="Times New Roman" panose="02020603050405020304"/>
            </a:endParaRPr>
          </a:p>
        </p:txBody>
      </p:sp>
      <p:sp>
        <p:nvSpPr>
          <p:cNvPr id="3" name="内容占位符 2"/>
          <p:cNvSpPr>
            <a:spLocks noGrp="1"/>
          </p:cNvSpPr>
          <p:nvPr>
            <p:ph idx="1"/>
          </p:nvPr>
        </p:nvSpPr>
        <p:spPr/>
        <p:txBody>
          <a:bodyPr>
            <a:normAutofit/>
          </a:bodyPr>
          <a:lstStyle/>
          <a:p>
            <a:pPr marR="0" lvl="0" rtl="0"/>
            <a:r>
              <a:rPr lang="zh-CN" altLang="en-US" sz="2000" b="0" i="0" u="none" strike="noStrike" baseline="0" dirty="0" smtClean="0">
                <a:latin typeface="Times New Roman" panose="02020603050405020304"/>
              </a:rPr>
              <a:t>本章详细的介绍了利用</a:t>
            </a:r>
            <a:r>
              <a:rPr lang="en-US" altLang="zh-CN" sz="2000" b="0" i="0" u="none" strike="noStrike" baseline="0" dirty="0" smtClean="0">
                <a:latin typeface="Times New Roman" panose="02020603050405020304"/>
              </a:rPr>
              <a:t>MATLAB</a:t>
            </a:r>
            <a:r>
              <a:rPr lang="zh-CN" altLang="en-US" sz="2000" b="0" i="0" u="none" strike="noStrike" baseline="0" dirty="0" smtClean="0">
                <a:latin typeface="Times New Roman" panose="02020603050405020304"/>
              </a:rPr>
              <a:t>进行图像的复原。首先详细的介绍了图像的噪声模型，主要包括高斯噪声、椒盐噪声、均匀噪声和指数噪声等等，以及这些噪声的</a:t>
            </a:r>
            <a:r>
              <a:rPr lang="en-US" altLang="zh-CN" sz="2000" b="0" i="0" u="none" strike="noStrike" baseline="0" dirty="0" smtClean="0">
                <a:latin typeface="Times New Roman" panose="02020603050405020304"/>
              </a:rPr>
              <a:t>MATLAB</a:t>
            </a:r>
            <a:r>
              <a:rPr lang="zh-CN" altLang="en-US" sz="2000" b="0" i="0" u="none" strike="noStrike" baseline="0" dirty="0" smtClean="0">
                <a:latin typeface="Times New Roman" panose="02020603050405020304"/>
              </a:rPr>
              <a:t>实现。然后详细的介绍了空域内的图像滤波复原，主要包括均值滤波复原、顺序统计滤波复原和自适应滤波复原等。最后重点介绍了常用的复原方法，主要包括逆滤波复原、维纳滤波复原、约束最小二乘法复原、</a:t>
            </a:r>
            <a:r>
              <a:rPr lang="en-US" altLang="zh-CN" sz="2000" b="0" i="0" u="none" strike="noStrike" baseline="0" dirty="0" smtClean="0">
                <a:latin typeface="Times New Roman" panose="02020603050405020304"/>
              </a:rPr>
              <a:t>Lucy-Richardson</a:t>
            </a:r>
            <a:r>
              <a:rPr lang="zh-CN" altLang="en-US" sz="2000" b="0" i="0" u="none" strike="noStrike" baseline="0" dirty="0" smtClean="0">
                <a:latin typeface="Times New Roman" panose="02020603050405020304"/>
              </a:rPr>
              <a:t>复原和盲解卷积复原等。本章通过例子详细的介绍了如何通过</a:t>
            </a:r>
            <a:r>
              <a:rPr lang="en-US" altLang="zh-CN" sz="2000" b="0" i="0" u="none" strike="noStrike" baseline="0" dirty="0" smtClean="0">
                <a:latin typeface="Times New Roman" panose="02020603050405020304"/>
              </a:rPr>
              <a:t>MATLAB</a:t>
            </a:r>
            <a:r>
              <a:rPr lang="zh-CN" altLang="en-US" sz="2000" b="0" i="0" u="none" strike="noStrike" baseline="0" dirty="0" smtClean="0">
                <a:latin typeface="Times New Roman" panose="02020603050405020304"/>
              </a:rPr>
              <a:t>编程实现各个复原方法。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方正大标宋简体"/>
              </a:rPr>
              <a:t>习 题</a:t>
            </a:r>
            <a:endParaRPr lang="zh-CN" altLang="en-US" b="0" i="0" u="none" strike="noStrike" kern="1800" baseline="0" smtClean="0">
              <a:latin typeface="Times New Roman" panose="02020603050405020304"/>
            </a:endParaRPr>
          </a:p>
        </p:txBody>
      </p:sp>
      <p:sp>
        <p:nvSpPr>
          <p:cNvPr id="3" name="内容占位符 2"/>
          <p:cNvSpPr>
            <a:spLocks noGrp="1"/>
          </p:cNvSpPr>
          <p:nvPr>
            <p:ph idx="1"/>
          </p:nvPr>
        </p:nvSpPr>
        <p:spPr/>
        <p:txBody>
          <a:bodyPr>
            <a:normAutofit/>
          </a:bodyPr>
          <a:lstStyle/>
          <a:p>
            <a:pPr marR="0" lvl="0" rtl="0"/>
            <a:r>
              <a:rPr lang="en-US" altLang="zh-CN" sz="2000" b="0" i="0" u="none" strike="noStrike" baseline="0" dirty="0" smtClean="0">
                <a:latin typeface="Times New Roman" panose="02020603050405020304"/>
              </a:rPr>
              <a:t>6.1  </a:t>
            </a:r>
            <a:r>
              <a:rPr lang="zh-CN" altLang="en-US" sz="2000" b="0" i="0" u="none" strike="noStrike" baseline="0" dirty="0" smtClean="0">
                <a:latin typeface="Times New Roman" panose="02020603050405020304"/>
              </a:rPr>
              <a:t>任意选择一幅灰度图像，试编程给该图像添加高斯噪声，噪声的均值为</a:t>
            </a:r>
            <a:r>
              <a:rPr lang="en-US" altLang="zh-CN" sz="2000" b="0" i="0" u="none" strike="noStrike" baseline="0" dirty="0" smtClean="0">
                <a:latin typeface="Times New Roman" panose="02020603050405020304"/>
              </a:rPr>
              <a:t>0</a:t>
            </a:r>
            <a:r>
              <a:rPr lang="zh-CN" altLang="en-US" sz="2000" b="0" i="0" u="none" strike="noStrike" baseline="0" dirty="0" smtClean="0">
                <a:latin typeface="Times New Roman" panose="02020603050405020304"/>
              </a:rPr>
              <a:t>，方差为</a:t>
            </a:r>
            <a:r>
              <a:rPr lang="en-US" altLang="zh-CN" sz="2000" b="0" i="0" u="none" strike="noStrike" baseline="0" dirty="0" smtClean="0">
                <a:latin typeface="Times New Roman" panose="02020603050405020304"/>
              </a:rPr>
              <a:t>0.05</a:t>
            </a:r>
            <a:r>
              <a:rPr lang="zh-CN" altLang="en-US" sz="2000" b="0" i="0" u="none" strike="noStrike" baseline="0" dirty="0" smtClean="0">
                <a:latin typeface="Times New Roman" panose="02020603050405020304"/>
              </a:rPr>
              <a:t>。</a:t>
            </a:r>
          </a:p>
          <a:p>
            <a:pPr marR="0" lvl="0" rtl="0"/>
            <a:r>
              <a:rPr lang="en-US" altLang="zh-CN" sz="2000" b="0" i="0" u="none" strike="noStrike" baseline="0" dirty="0" smtClean="0">
                <a:latin typeface="Times New Roman" panose="02020603050405020304"/>
              </a:rPr>
              <a:t>6.2  </a:t>
            </a:r>
            <a:r>
              <a:rPr lang="zh-CN" altLang="en-US" sz="2000" b="0" i="0" u="none" strike="noStrike" baseline="0" dirty="0" smtClean="0">
                <a:latin typeface="Times New Roman" panose="02020603050405020304"/>
              </a:rPr>
              <a:t>建立参数的指数分布噪声，并绘制该噪声图像的直方图？</a:t>
            </a:r>
          </a:p>
          <a:p>
            <a:pPr marR="0" lvl="0" rtl="0"/>
            <a:r>
              <a:rPr lang="en-US" altLang="zh-CN" sz="2000" b="0" i="0" u="none" strike="noStrike" baseline="0" dirty="0" smtClean="0">
                <a:latin typeface="Times New Roman" panose="02020603050405020304"/>
              </a:rPr>
              <a:t>6.3  </a:t>
            </a:r>
            <a:r>
              <a:rPr lang="zh-CN" altLang="en-US" sz="2000" b="0" i="0" u="none" strike="noStrike" baseline="0" dirty="0" smtClean="0">
                <a:latin typeface="Times New Roman" panose="02020603050405020304"/>
              </a:rPr>
              <a:t>任意选择一幅灰度图像，在图像中添加密度为</a:t>
            </a:r>
            <a:r>
              <a:rPr lang="en-US" altLang="zh-CN" sz="2000" b="0" i="0" u="none" strike="noStrike" baseline="0" dirty="0" smtClean="0">
                <a:latin typeface="Times New Roman" panose="02020603050405020304"/>
              </a:rPr>
              <a:t>0.01</a:t>
            </a:r>
            <a:r>
              <a:rPr lang="zh-CN" altLang="en-US" sz="2000" b="0" i="0" u="none" strike="noStrike" baseline="0" dirty="0" smtClean="0">
                <a:latin typeface="Times New Roman" panose="02020603050405020304"/>
              </a:rPr>
              <a:t>的椒盐噪声，最后采用窗口为</a:t>
            </a:r>
            <a:r>
              <a:rPr lang="en-US" altLang="zh-CN" sz="2000" b="0" i="0" u="none" strike="noStrike" baseline="0" dirty="0" smtClean="0">
                <a:latin typeface="Times New Roman" panose="02020603050405020304"/>
              </a:rPr>
              <a:t>4×4</a:t>
            </a:r>
            <a:r>
              <a:rPr lang="zh-CN" altLang="en-US" sz="2000" b="0" i="0" u="none" strike="noStrike" baseline="0" dirty="0" smtClean="0">
                <a:latin typeface="Times New Roman" panose="02020603050405020304"/>
              </a:rPr>
              <a:t>的中值滤波器进行滤波，试编程实现并分析滤波的效果。</a:t>
            </a:r>
          </a:p>
          <a:p>
            <a:pPr marR="0" lvl="0" rtl="0"/>
            <a:r>
              <a:rPr lang="en-US" altLang="zh-CN" sz="2000" b="0" i="0" u="none" strike="noStrike" baseline="0" dirty="0" smtClean="0">
                <a:latin typeface="Times New Roman" panose="02020603050405020304"/>
              </a:rPr>
              <a:t>6.4</a:t>
            </a:r>
            <a:r>
              <a:rPr lang="zh-CN" altLang="en-US" sz="2000" b="0" i="0" u="none" strike="noStrike" baseline="0" dirty="0" smtClean="0">
                <a:latin typeface="Times New Roman" panose="02020603050405020304"/>
              </a:rPr>
              <a:t>  选择一幅灰度图像并进行运动模糊，最后采用维纳滤波进行复原，试编程实现。</a:t>
            </a:r>
          </a:p>
          <a:p>
            <a:pPr marR="0" lvl="0" rtl="0"/>
            <a:r>
              <a:rPr lang="en-US" altLang="zh-CN" sz="2000" b="0" i="0" u="none" strike="noStrike" baseline="0" dirty="0" smtClean="0">
                <a:latin typeface="Times New Roman" panose="02020603050405020304"/>
              </a:rPr>
              <a:t>6.5</a:t>
            </a:r>
            <a:r>
              <a:rPr lang="zh-CN" altLang="en-US" sz="2000" b="0" i="0" u="none" strike="noStrike" baseline="0" dirty="0" smtClean="0">
                <a:latin typeface="Times New Roman" panose="02020603050405020304"/>
              </a:rPr>
              <a:t>  读取一幅灰度图像，然后添加高斯噪声，最后采用约束最小二乘法进行复原，试编程实现。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方正大标宋简体"/>
              </a:rPr>
              <a:t>6.2  </a:t>
            </a:r>
            <a:r>
              <a:rPr lang="zh-CN" altLang="en-US" b="0" i="0" u="none" strike="noStrike" kern="1800" baseline="0" smtClean="0">
                <a:latin typeface="方正大标宋简体"/>
              </a:rPr>
              <a:t>图像噪声模型</a:t>
            </a:r>
            <a:endParaRPr lang="zh-CN" altLang="en-US" b="0" i="0" u="none" strike="noStrike" kern="1800" baseline="0" smtClean="0">
              <a:latin typeface="Times New Roman" panose="02020603050405020304"/>
            </a:endParaRPr>
          </a:p>
        </p:txBody>
      </p:sp>
      <p:sp>
        <p:nvSpPr>
          <p:cNvPr id="3" name="内容占位符 2"/>
          <p:cNvSpPr>
            <a:spLocks noGrp="1"/>
          </p:cNvSpPr>
          <p:nvPr>
            <p:ph idx="1"/>
          </p:nvPr>
        </p:nvSpPr>
        <p:spPr/>
        <p:txBody>
          <a:bodyPr>
            <a:normAutofit/>
          </a:bodyPr>
          <a:lstStyle/>
          <a:p>
            <a:pPr marR="0" lvl="0" rtl="0"/>
            <a:r>
              <a:rPr lang="zh-CN" altLang="en-US" sz="2000" b="0" i="0" u="none" strike="noStrike" baseline="0" dirty="0" smtClean="0">
                <a:latin typeface="Times New Roman" panose="02020603050405020304"/>
              </a:rPr>
              <a:t>数字图像的噪声主要来自图像的采集和传输过程。图像传感器的工作受到各种因素的影响。例如在使用</a:t>
            </a:r>
            <a:r>
              <a:rPr lang="en-US" altLang="zh-CN" sz="2000" b="0" i="0" u="none" strike="noStrike" baseline="0" dirty="0" smtClean="0">
                <a:latin typeface="Times New Roman" panose="02020603050405020304"/>
              </a:rPr>
              <a:t>CCD</a:t>
            </a:r>
            <a:r>
              <a:rPr lang="zh-CN" altLang="en-US" sz="2000" b="0" i="0" u="none" strike="noStrike" baseline="0" dirty="0" smtClean="0">
                <a:latin typeface="Times New Roman" panose="02020603050405020304"/>
              </a:rPr>
              <a:t>摄像机获取图像时，光照强度和传感器的温度是产生噪声的主要原因。图像在传输过程中也会受到噪声的干扰。</a:t>
            </a:r>
          </a:p>
          <a:p>
            <a:pPr marR="0" lvl="0" rtl="0"/>
            <a:r>
              <a:rPr lang="zh-CN" altLang="en-US" sz="2000" b="0" i="0" u="none" strike="noStrike" baseline="0" dirty="0" smtClean="0">
                <a:latin typeface="Times New Roman" panose="02020603050405020304"/>
              </a:rPr>
              <a:t>图像噪声按照噪声和信号之间的关系可以分为加性噪声和乘性噪声两种。假设图像的像素值为，噪声信号为。如果混合叠加信号为的形式，则这种噪声为加性噪声。如果叠加后信号为的形式，则这种噪声为乘性噪声。</a:t>
            </a:r>
          </a:p>
        </p:txBody>
      </p:sp>
    </p:spTree>
    <p:extLst>
      <p:ext uri="{BB962C8B-B14F-4D97-AF65-F5344CB8AC3E}">
        <p14:creationId xmlns:p14="http://schemas.microsoft.com/office/powerpoint/2010/main" val="30764564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dirty="0" smtClean="0">
                <a:latin typeface="方正大标宋简体"/>
              </a:rPr>
              <a:t>6.2.1  </a:t>
            </a:r>
            <a:r>
              <a:rPr lang="zh-CN" altLang="en-US" b="0" i="0" u="none" strike="noStrike" kern="1800" baseline="0" dirty="0" smtClean="0">
                <a:latin typeface="方正大标宋简体"/>
              </a:rPr>
              <a:t>噪声介绍</a:t>
            </a:r>
            <a:endParaRPr lang="zh-CN" altLang="en-US" b="0" i="0" u="none" strike="noStrike" kern="1800" baseline="0" dirty="0" smtClean="0">
              <a:latin typeface="Times New Roman" panose="02020603050405020304"/>
            </a:endParaRPr>
          </a:p>
        </p:txBody>
      </p:sp>
      <p:sp>
        <p:nvSpPr>
          <p:cNvPr id="3" name="内容占位符 2"/>
          <p:cNvSpPr>
            <a:spLocks noGrp="1"/>
          </p:cNvSpPr>
          <p:nvPr>
            <p:ph idx="1"/>
          </p:nvPr>
        </p:nvSpPr>
        <p:spPr/>
        <p:txBody>
          <a:bodyPr>
            <a:normAutofit/>
          </a:bodyPr>
          <a:lstStyle/>
          <a:p>
            <a:pPr marR="0" lvl="0" rtl="0"/>
            <a:r>
              <a:rPr lang="zh-CN" altLang="en-US" sz="2000" b="0" i="0" u="none" strike="noStrike" baseline="0" dirty="0" smtClean="0">
                <a:latin typeface="Times New Roman" panose="02020603050405020304"/>
              </a:rPr>
              <a:t>噪声是不可预测的，只能用概率统计方法来认识的随机误差。下面介绍常见的噪声</a:t>
            </a:r>
            <a:r>
              <a:rPr lang="en-US" altLang="zh-CN" sz="2000" b="0" i="0" u="none" strike="noStrike" baseline="0" dirty="0" smtClean="0">
                <a:latin typeface="Times New Roman" panose="02020603050405020304"/>
              </a:rPr>
              <a:t>:</a:t>
            </a:r>
            <a:endParaRPr lang="zh-CN" altLang="en-US" sz="2000" b="0" i="0" u="none" strike="noStrike" baseline="0" dirty="0" smtClean="0">
              <a:latin typeface="Times New Roman" panose="02020603050405020304"/>
            </a:endParaRPr>
          </a:p>
          <a:p>
            <a:pPr marR="0" lvl="0" rtl="0"/>
            <a:r>
              <a:rPr lang="en-US" altLang="zh-CN" sz="2000" i="0" u="none" strike="noStrike" baseline="0" dirty="0" smtClean="0">
                <a:latin typeface="+mn-ea"/>
              </a:rPr>
              <a:t>1</a:t>
            </a:r>
            <a:r>
              <a:rPr lang="zh-CN" altLang="en-US" sz="2000" i="0" u="none" strike="noStrike" baseline="0" dirty="0" smtClean="0">
                <a:latin typeface="+mn-ea"/>
              </a:rPr>
              <a:t>、高斯噪声</a:t>
            </a:r>
          </a:p>
          <a:p>
            <a:pPr marR="0" lvl="0" rtl="0"/>
            <a:r>
              <a:rPr lang="en-US" altLang="zh-CN" sz="2000" i="0" u="none" strike="noStrike" baseline="0" dirty="0" smtClean="0">
                <a:latin typeface="+mn-ea"/>
              </a:rPr>
              <a:t>2</a:t>
            </a:r>
            <a:r>
              <a:rPr lang="zh-CN" altLang="en-US" sz="2000" i="0" u="none" strike="noStrike" baseline="0" dirty="0" smtClean="0">
                <a:latin typeface="+mn-ea"/>
              </a:rPr>
              <a:t>、椒盐噪声</a:t>
            </a:r>
          </a:p>
          <a:p>
            <a:pPr marR="0" lvl="0" rtl="0"/>
            <a:r>
              <a:rPr lang="en-US" altLang="zh-CN" sz="2000" i="0" u="none" strike="noStrike" baseline="0" dirty="0" smtClean="0">
                <a:latin typeface="+mn-ea"/>
              </a:rPr>
              <a:t>3</a:t>
            </a:r>
            <a:r>
              <a:rPr lang="zh-CN" altLang="en-US" sz="2000" i="0" u="none" strike="noStrike" baseline="0" dirty="0" smtClean="0">
                <a:latin typeface="+mn-ea"/>
              </a:rPr>
              <a:t>、均匀分布噪声</a:t>
            </a:r>
          </a:p>
          <a:p>
            <a:pPr marR="0" lvl="0" rtl="0"/>
            <a:r>
              <a:rPr lang="en-US" altLang="zh-CN" sz="2000" i="0" u="none" strike="noStrike" baseline="0" dirty="0" smtClean="0">
                <a:latin typeface="+mn-ea"/>
              </a:rPr>
              <a:t>4</a:t>
            </a:r>
            <a:r>
              <a:rPr lang="zh-CN" altLang="en-US" sz="2000" i="0" u="none" strike="noStrike" baseline="0" dirty="0" smtClean="0">
                <a:latin typeface="+mn-ea"/>
              </a:rPr>
              <a:t>、指数分布噪声</a:t>
            </a:r>
          </a:p>
          <a:p>
            <a:pPr marR="0" lvl="0" rtl="0"/>
            <a:r>
              <a:rPr lang="en-US" altLang="zh-CN" sz="2000" i="0" u="none" strike="noStrike" baseline="0" dirty="0" smtClean="0">
                <a:latin typeface="+mn-ea"/>
              </a:rPr>
              <a:t>5</a:t>
            </a:r>
            <a:r>
              <a:rPr lang="zh-CN" altLang="en-US" sz="2000" i="0" u="none" strike="noStrike" baseline="0" dirty="0" smtClean="0">
                <a:latin typeface="+mn-ea"/>
              </a:rPr>
              <a:t>、伽玛分布噪声</a:t>
            </a:r>
          </a:p>
        </p:txBody>
      </p:sp>
    </p:spTree>
    <p:extLst>
      <p:ext uri="{BB962C8B-B14F-4D97-AF65-F5344CB8AC3E}">
        <p14:creationId xmlns:p14="http://schemas.microsoft.com/office/powerpoint/2010/main" val="24302494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dirty="0" smtClean="0">
                <a:latin typeface="方正大标宋简体"/>
              </a:rPr>
              <a:t>6.2.2  </a:t>
            </a:r>
            <a:r>
              <a:rPr lang="zh-CN" altLang="en-US" b="0" i="0" u="none" strike="noStrike" kern="1800" baseline="0" dirty="0" smtClean="0">
                <a:latin typeface="方正大标宋简体"/>
              </a:rPr>
              <a:t>噪声的</a:t>
            </a:r>
            <a:r>
              <a:rPr lang="en-US" altLang="zh-CN" b="0" i="0" u="none" strike="noStrike" kern="1800" baseline="0" dirty="0" smtClean="0">
                <a:latin typeface="方正大标宋简体"/>
              </a:rPr>
              <a:t>MATLAB</a:t>
            </a:r>
            <a:r>
              <a:rPr lang="zh-CN" altLang="en-US" b="0" i="0" u="none" strike="noStrike" kern="1800" baseline="0" dirty="0" smtClean="0">
                <a:latin typeface="方正大标宋简体"/>
              </a:rPr>
              <a:t>实现</a:t>
            </a:r>
            <a:endParaRPr lang="zh-CN" altLang="en-US" b="0" i="0" u="none" strike="noStrike" kern="1800" baseline="0" dirty="0" smtClean="0">
              <a:latin typeface="Times New Roman" panose="02020603050405020304"/>
            </a:endParaRPr>
          </a:p>
        </p:txBody>
      </p:sp>
      <p:sp>
        <p:nvSpPr>
          <p:cNvPr id="3" name="内容占位符 2"/>
          <p:cNvSpPr>
            <a:spLocks noGrp="1"/>
          </p:cNvSpPr>
          <p:nvPr>
            <p:ph idx="1"/>
          </p:nvPr>
        </p:nvSpPr>
        <p:spPr/>
        <p:txBody>
          <a:bodyPr>
            <a:normAutofit/>
          </a:bodyPr>
          <a:lstStyle/>
          <a:p>
            <a:pPr marR="0" lvl="0" rtl="0"/>
            <a:r>
              <a:rPr lang="zh-CN" altLang="en-US" sz="2000" b="0" i="0" u="none" strike="noStrike" baseline="0" dirty="0" smtClean="0">
                <a:latin typeface="Times New Roman" panose="02020603050405020304"/>
              </a:rPr>
              <a:t>在</a:t>
            </a:r>
            <a:r>
              <a:rPr lang="en-US" altLang="zh-CN" sz="2000" b="0" i="0" u="none" strike="noStrike" baseline="0" dirty="0" smtClean="0">
                <a:latin typeface="Times New Roman" panose="02020603050405020304"/>
              </a:rPr>
              <a:t>MATLAB</a:t>
            </a:r>
            <a:r>
              <a:rPr lang="zh-CN" altLang="en-US" sz="2000" b="0" i="0" u="none" strike="noStrike" baseline="0" dirty="0" smtClean="0">
                <a:latin typeface="Times New Roman" panose="02020603050405020304"/>
              </a:rPr>
              <a:t>中，可以通过函数</a:t>
            </a:r>
            <a:r>
              <a:rPr lang="en-US" altLang="zh-CN" sz="2000" b="0" i="0" u="none" strike="noStrike" baseline="0" dirty="0" err="1" smtClean="0">
                <a:latin typeface="Times New Roman" panose="02020603050405020304"/>
              </a:rPr>
              <a:t>imnoise</a:t>
            </a:r>
            <a:r>
              <a:rPr lang="en-US" altLang="zh-CN" sz="2000" b="0" i="0" u="none" strike="noStrike" baseline="0" dirty="0" smtClean="0">
                <a:latin typeface="Times New Roman" panose="02020603050405020304"/>
              </a:rPr>
              <a:t>( )</a:t>
            </a:r>
            <a:r>
              <a:rPr lang="zh-CN" altLang="en-US" sz="2000" b="0" i="0" u="none" strike="noStrike" baseline="0" dirty="0" smtClean="0">
                <a:latin typeface="Times New Roman" panose="02020603050405020304"/>
              </a:rPr>
              <a:t>给图像添加噪声，该函数可以得到高斯分布噪声、椒盐噪声、泊松分布噪声和乘性噪声。该函数的调用格式为：</a:t>
            </a:r>
          </a:p>
          <a:p>
            <a:pPr marR="0" lvl="0" rtl="0"/>
            <a:r>
              <a:rPr lang="en-US" altLang="zh-CN" sz="2000" b="0" i="0" u="none" strike="noStrike" baseline="0" dirty="0" smtClean="0">
                <a:latin typeface="Times New Roman" panose="02020603050405020304"/>
              </a:rPr>
              <a:t>J=</a:t>
            </a:r>
            <a:r>
              <a:rPr lang="en-US" altLang="zh-CN" sz="2000" b="0" i="0" u="none" strike="noStrike" baseline="0" dirty="0" err="1" smtClean="0">
                <a:latin typeface="Times New Roman" panose="02020603050405020304"/>
              </a:rPr>
              <a:t>imnoise</a:t>
            </a:r>
            <a:r>
              <a:rPr lang="en-US" altLang="zh-CN" sz="2000" b="0" i="0" u="none" strike="noStrike" baseline="0" dirty="0" smtClean="0">
                <a:latin typeface="Times New Roman" panose="02020603050405020304"/>
              </a:rPr>
              <a:t>(I, type, parameters)</a:t>
            </a:r>
            <a:r>
              <a:rPr lang="zh-CN" altLang="en-US" sz="2000" b="0" i="0" u="none" strike="noStrike" baseline="0" dirty="0" smtClean="0">
                <a:latin typeface="Times New Roman" panose="02020603050405020304"/>
              </a:rPr>
              <a:t>：该函数对图像</a:t>
            </a:r>
            <a:r>
              <a:rPr lang="en-US" altLang="zh-CN" sz="2000" b="0" i="0" u="none" strike="noStrike" baseline="0" dirty="0" smtClean="0">
                <a:latin typeface="Times New Roman" panose="02020603050405020304"/>
              </a:rPr>
              <a:t>I</a:t>
            </a:r>
            <a:r>
              <a:rPr lang="zh-CN" altLang="en-US" sz="2000" b="0" i="0" u="none" strike="noStrike" baseline="0" dirty="0" smtClean="0">
                <a:latin typeface="Times New Roman" panose="02020603050405020304"/>
              </a:rPr>
              <a:t>添加类型为</a:t>
            </a:r>
            <a:r>
              <a:rPr lang="en-US" altLang="zh-CN" sz="2000" b="0" i="0" u="none" strike="noStrike" baseline="0" dirty="0" smtClean="0">
                <a:latin typeface="Times New Roman" panose="02020603050405020304"/>
              </a:rPr>
              <a:t>type</a:t>
            </a:r>
            <a:r>
              <a:rPr lang="zh-CN" altLang="en-US" sz="2000" b="0" i="0" u="none" strike="noStrike" baseline="0" dirty="0" smtClean="0">
                <a:latin typeface="Times New Roman" panose="02020603050405020304"/>
              </a:rPr>
              <a:t>的噪声。参数</a:t>
            </a:r>
            <a:r>
              <a:rPr lang="en-US" altLang="zh-CN" sz="2000" b="0" i="0" u="none" strike="noStrike" baseline="0" dirty="0" smtClean="0">
                <a:latin typeface="Times New Roman" panose="02020603050405020304"/>
              </a:rPr>
              <a:t>type</a:t>
            </a:r>
            <a:r>
              <a:rPr lang="zh-CN" altLang="en-US" sz="2000" b="0" i="0" u="none" strike="noStrike" baseline="0" dirty="0" smtClean="0">
                <a:latin typeface="Times New Roman" panose="02020603050405020304"/>
              </a:rPr>
              <a:t>对应的噪声类型如下：</a:t>
            </a:r>
            <a:endParaRPr lang="en-US" altLang="zh-CN" sz="2000" b="0" i="0" u="none" strike="noStrike" baseline="0" dirty="0" smtClean="0">
              <a:latin typeface="Times New Roman" panose="02020603050405020304"/>
            </a:endParaRPr>
          </a:p>
          <a:p>
            <a:pPr lvl="1"/>
            <a:r>
              <a:rPr lang="en-US" altLang="zh-CN" sz="1600" b="0" i="0" u="none" strike="noStrike" baseline="0" dirty="0" smtClean="0">
                <a:latin typeface="Times New Roman" panose="02020603050405020304"/>
              </a:rPr>
              <a:t>'</a:t>
            </a:r>
            <a:r>
              <a:rPr lang="en-US" altLang="zh-CN" sz="1600" b="0" i="0" u="none" strike="noStrike" baseline="0" dirty="0" err="1" smtClean="0">
                <a:latin typeface="Times New Roman" panose="02020603050405020304"/>
              </a:rPr>
              <a:t>gaussian</a:t>
            </a:r>
            <a:r>
              <a:rPr lang="en-US" altLang="zh-CN" sz="1600" b="0" i="0" u="none" strike="noStrike" baseline="0" dirty="0" smtClean="0">
                <a:latin typeface="Times New Roman" panose="02020603050405020304"/>
              </a:rPr>
              <a:t>'</a:t>
            </a:r>
            <a:r>
              <a:rPr lang="zh-CN" altLang="en-US" sz="1600" b="0" i="0" u="none" strike="noStrike" baseline="0" dirty="0" smtClean="0">
                <a:latin typeface="Times New Roman" panose="02020603050405020304"/>
              </a:rPr>
              <a:t>为高斯噪声；</a:t>
            </a:r>
            <a:endParaRPr lang="en-US" altLang="zh-CN" sz="1600" b="0" i="0" u="none" strike="noStrike" baseline="0" dirty="0" smtClean="0">
              <a:latin typeface="Times New Roman" panose="02020603050405020304"/>
            </a:endParaRPr>
          </a:p>
          <a:p>
            <a:pPr lvl="1"/>
            <a:r>
              <a:rPr lang="en-US" altLang="zh-CN" sz="1600" b="0" i="0" u="none" strike="noStrike" baseline="0" dirty="0" smtClean="0">
                <a:latin typeface="Times New Roman" panose="02020603050405020304"/>
              </a:rPr>
              <a:t>'</a:t>
            </a:r>
            <a:r>
              <a:rPr lang="en-US" altLang="zh-CN" sz="1600" b="0" i="0" u="none" strike="noStrike" baseline="0" dirty="0" err="1" smtClean="0">
                <a:latin typeface="Times New Roman" panose="02020603050405020304"/>
              </a:rPr>
              <a:t>localvar</a:t>
            </a:r>
            <a:r>
              <a:rPr lang="en-US" altLang="zh-CN" sz="1600" b="0" i="0" u="none" strike="noStrike" baseline="0" dirty="0" smtClean="0">
                <a:latin typeface="Times New Roman" panose="02020603050405020304"/>
              </a:rPr>
              <a:t>'</a:t>
            </a:r>
            <a:r>
              <a:rPr lang="zh-CN" altLang="en-US" sz="1600" b="0" i="0" u="none" strike="noStrike" baseline="0" dirty="0" smtClean="0">
                <a:latin typeface="Times New Roman" panose="02020603050405020304"/>
              </a:rPr>
              <a:t>为</a:t>
            </a:r>
            <a:r>
              <a:rPr lang="en-US" altLang="zh-CN" sz="1600" b="0" i="0" u="none" strike="noStrike" baseline="0" dirty="0" smtClean="0">
                <a:latin typeface="Times New Roman" panose="02020603050405020304"/>
              </a:rPr>
              <a:t>0</a:t>
            </a:r>
            <a:r>
              <a:rPr lang="zh-CN" altLang="en-US" sz="1600" b="0" i="0" u="none" strike="noStrike" baseline="0" dirty="0" smtClean="0">
                <a:latin typeface="Times New Roman" panose="02020603050405020304"/>
              </a:rPr>
              <a:t>均值白噪声；</a:t>
            </a:r>
            <a:endParaRPr lang="en-US" altLang="zh-CN" sz="1600" b="0" i="0" u="none" strike="noStrike" baseline="0" dirty="0" smtClean="0">
              <a:latin typeface="Times New Roman" panose="02020603050405020304"/>
            </a:endParaRPr>
          </a:p>
          <a:p>
            <a:pPr lvl="1"/>
            <a:r>
              <a:rPr lang="en-US" altLang="zh-CN" sz="1600" b="0" i="0" u="none" strike="noStrike" baseline="0" dirty="0" smtClean="0">
                <a:latin typeface="Times New Roman" panose="02020603050405020304"/>
              </a:rPr>
              <a:t>'</a:t>
            </a:r>
            <a:r>
              <a:rPr lang="en-US" altLang="zh-CN" sz="1600" b="0" i="0" u="none" strike="noStrike" baseline="0" dirty="0" err="1" smtClean="0">
                <a:latin typeface="Times New Roman" panose="02020603050405020304"/>
              </a:rPr>
              <a:t>poisson</a:t>
            </a:r>
            <a:r>
              <a:rPr lang="en-US" altLang="zh-CN" sz="1600" b="0" i="0" u="none" strike="noStrike" baseline="0" dirty="0" smtClean="0">
                <a:latin typeface="Times New Roman" panose="02020603050405020304"/>
              </a:rPr>
              <a:t>'</a:t>
            </a:r>
            <a:r>
              <a:rPr lang="zh-CN" altLang="en-US" sz="1600" b="0" i="0" u="none" strike="noStrike" baseline="0" dirty="0" smtClean="0">
                <a:latin typeface="Times New Roman" panose="02020603050405020304"/>
              </a:rPr>
              <a:t>为泊松噪声；</a:t>
            </a:r>
            <a:endParaRPr lang="en-US" altLang="zh-CN" sz="1600" b="0" i="0" u="none" strike="noStrike" baseline="0" dirty="0" smtClean="0">
              <a:latin typeface="Times New Roman" panose="02020603050405020304"/>
            </a:endParaRPr>
          </a:p>
          <a:p>
            <a:pPr lvl="1"/>
            <a:r>
              <a:rPr lang="en-US" altLang="zh-CN" sz="1600" b="0" i="0" u="none" strike="noStrike" baseline="0" dirty="0" smtClean="0">
                <a:latin typeface="Times New Roman" panose="02020603050405020304"/>
              </a:rPr>
              <a:t>'salt &amp; pepper'</a:t>
            </a:r>
            <a:r>
              <a:rPr lang="zh-CN" altLang="en-US" sz="1600" b="0" i="0" u="none" strike="noStrike" baseline="0" dirty="0" smtClean="0">
                <a:latin typeface="Times New Roman" panose="02020603050405020304"/>
              </a:rPr>
              <a:t>为椒盐噪声；</a:t>
            </a:r>
            <a:endParaRPr lang="en-US" altLang="zh-CN" sz="1600" b="0" i="0" u="none" strike="noStrike" baseline="0" dirty="0" smtClean="0">
              <a:latin typeface="Times New Roman" panose="02020603050405020304"/>
            </a:endParaRPr>
          </a:p>
          <a:p>
            <a:pPr lvl="1"/>
            <a:r>
              <a:rPr lang="en-US" altLang="zh-CN" sz="1600" b="0" i="0" u="none" strike="noStrike" baseline="0" dirty="0" smtClean="0">
                <a:latin typeface="Times New Roman" panose="02020603050405020304"/>
              </a:rPr>
              <a:t>'speckle'</a:t>
            </a:r>
            <a:r>
              <a:rPr lang="zh-CN" altLang="en-US" sz="1600" b="0" i="0" u="none" strike="noStrike" baseline="0" dirty="0" smtClean="0">
                <a:latin typeface="Times New Roman" panose="02020603050405020304"/>
              </a:rPr>
              <a:t>为乘性噪声。</a:t>
            </a:r>
            <a:endParaRPr lang="en-US" altLang="zh-CN" sz="1600" b="0" i="0" u="none" strike="noStrike" baseline="0" dirty="0" smtClean="0">
              <a:latin typeface="Times New Roman" panose="02020603050405020304"/>
            </a:endParaRPr>
          </a:p>
          <a:p>
            <a:pPr marR="0" lvl="0" rtl="0"/>
            <a:r>
              <a:rPr lang="zh-CN" altLang="en-US" sz="2000" b="0" i="0" u="none" strike="noStrike" baseline="0" dirty="0" smtClean="0">
                <a:latin typeface="Times New Roman" panose="02020603050405020304"/>
              </a:rPr>
              <a:t>参数</a:t>
            </a:r>
            <a:r>
              <a:rPr lang="en-US" altLang="zh-CN" sz="2000" b="0" i="0" u="none" strike="noStrike" baseline="0" dirty="0" smtClean="0">
                <a:latin typeface="Times New Roman" panose="02020603050405020304"/>
              </a:rPr>
              <a:t>parameters</a:t>
            </a:r>
            <a:r>
              <a:rPr lang="zh-CN" altLang="en-US" sz="2000" b="0" i="0" u="none" strike="noStrike" baseline="0" dirty="0" smtClean="0">
                <a:latin typeface="Times New Roman" panose="02020603050405020304"/>
              </a:rPr>
              <a:t>为对应噪声的参数，如果不设置</a:t>
            </a:r>
            <a:r>
              <a:rPr lang="en-US" altLang="zh-CN" sz="2000" b="0" i="0" u="none" strike="noStrike" baseline="0" dirty="0" smtClean="0">
                <a:latin typeface="Times New Roman" panose="02020603050405020304"/>
              </a:rPr>
              <a:t>parameters</a:t>
            </a:r>
            <a:r>
              <a:rPr lang="zh-CN" altLang="en-US" sz="2000" b="0" i="0" u="none" strike="noStrike" baseline="0" dirty="0" smtClean="0">
                <a:latin typeface="Times New Roman" panose="02020603050405020304"/>
              </a:rPr>
              <a:t>则采用系统的默认值。</a:t>
            </a:r>
          </a:p>
        </p:txBody>
      </p:sp>
    </p:spTree>
    <p:extLst>
      <p:ext uri="{BB962C8B-B14F-4D97-AF65-F5344CB8AC3E}">
        <p14:creationId xmlns:p14="http://schemas.microsoft.com/office/powerpoint/2010/main" val="22864549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0" i="0" u="none" strike="noStrike" kern="1200" cap="all" spc="0" normalizeH="0" baseline="0" noProof="0" dirty="0" smtClean="0">
                <a:ln>
                  <a:noFill/>
                </a:ln>
                <a:solidFill>
                  <a:schemeClr val="tx2"/>
                </a:solidFill>
                <a:effectLst/>
                <a:uLnTx/>
                <a:uFillTx/>
                <a:latin typeface="+mj-lt"/>
                <a:ea typeface="+mj-ea"/>
                <a:cs typeface="+mj-cs"/>
              </a:rPr>
              <a:t>6.3 </a:t>
            </a:r>
            <a:r>
              <a:rPr lang="zh-CN" altLang="en-US" cap="all" noProof="0" dirty="0" smtClean="0">
                <a:solidFill>
                  <a:schemeClr val="tx2"/>
                </a:solidFill>
                <a:latin typeface="+mj-lt"/>
                <a:ea typeface="+mj-ea"/>
              </a:rPr>
              <a:t>只存在噪声的复原</a:t>
            </a:r>
            <a:r>
              <a:rPr lang="zh-CN" altLang="zh-CN" cap="all" dirty="0">
                <a:solidFill>
                  <a:schemeClr val="tx2"/>
                </a:solidFill>
                <a:latin typeface="+mj-lt"/>
                <a:ea typeface="+mj-ea"/>
              </a:rPr>
              <a:t>—</a:t>
            </a:r>
            <a:r>
              <a:rPr lang="zh-CN" altLang="zh-CN" cap="all" dirty="0" smtClean="0">
                <a:solidFill>
                  <a:schemeClr val="tx2"/>
                </a:solidFill>
                <a:latin typeface="+mj-lt"/>
                <a:ea typeface="+mj-ea"/>
              </a:rPr>
              <a:t>—</a:t>
            </a:r>
            <a:r>
              <a:rPr lang="zh-CN" altLang="en-US" cap="all" dirty="0" smtClean="0">
                <a:solidFill>
                  <a:schemeClr val="tx2"/>
                </a:solidFill>
                <a:latin typeface="+mj-lt"/>
                <a:ea typeface="+mj-ea"/>
              </a:rPr>
              <a:t>空间滤波</a:t>
            </a:r>
            <a:endParaRPr kumimoji="0" lang="zh-CN" altLang="en-US" sz="3600" b="0" i="0" u="none" strike="noStrike" kern="1200" cap="all" spc="0" normalizeH="0" baseline="0" noProof="0" dirty="0">
              <a:ln>
                <a:noFill/>
              </a:ln>
              <a:solidFill>
                <a:schemeClr val="tx2"/>
              </a:solidFill>
              <a:effectLst/>
              <a:uLnTx/>
              <a:uFillTx/>
              <a:latin typeface="+mj-lt"/>
              <a:ea typeface="+mj-ea"/>
              <a:cs typeface="+mj-cs"/>
            </a:endParaRPr>
          </a:p>
        </p:txBody>
      </p:sp>
      <p:sp>
        <p:nvSpPr>
          <p:cNvPr id="34819" name="文本占位符 2"/>
          <p:cNvSpPr>
            <a:spLocks noGrp="1"/>
          </p:cNvSpPr>
          <p:nvPr>
            <p:ph idx="1"/>
          </p:nvPr>
        </p:nvSpPr>
        <p:spPr/>
        <p:txBody>
          <a:bodyPr vert="horz" wrap="square" anchor="t"/>
          <a:lstStyle/>
          <a:p>
            <a:pPr>
              <a:buSzPct val="70000"/>
            </a:pPr>
            <a:r>
              <a:rPr kumimoji="0" lang="zh-CN" altLang="en-US" kern="1200" dirty="0">
                <a:latin typeface="+mn-lt"/>
                <a:ea typeface="+mn-ea"/>
                <a:cs typeface="+mn-cs"/>
              </a:rPr>
              <a:t>空域内的滤波复原技术</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0" i="0" u="none" strike="noStrike" kern="1800" cap="all" spc="0" normalizeH="0" baseline="0" noProof="0" smtClean="0">
                <a:ln>
                  <a:noFill/>
                </a:ln>
                <a:solidFill>
                  <a:schemeClr val="tx2"/>
                </a:solidFill>
                <a:effectLst/>
                <a:uLnTx/>
                <a:uFillTx/>
                <a:latin typeface="方正大标宋简体"/>
                <a:ea typeface="+mj-ea"/>
                <a:cs typeface="+mj-cs"/>
              </a:rPr>
              <a:t>6.3.1  </a:t>
            </a:r>
            <a:r>
              <a:rPr kumimoji="0" lang="zh-CN" altLang="en-US" sz="3600" b="0" i="0" u="none" strike="noStrike" kern="1800" cap="all" spc="0" normalizeH="0" baseline="0" noProof="0" smtClean="0">
                <a:ln>
                  <a:noFill/>
                </a:ln>
                <a:solidFill>
                  <a:schemeClr val="tx2"/>
                </a:solidFill>
                <a:effectLst/>
                <a:uLnTx/>
                <a:uFillTx/>
                <a:latin typeface="方正大标宋简体"/>
                <a:ea typeface="+mj-ea"/>
                <a:cs typeface="+mj-cs"/>
              </a:rPr>
              <a:t>均值滤波</a:t>
            </a:r>
            <a:endParaRPr kumimoji="0" lang="zh-CN" altLang="en-US" sz="3600" b="0" i="0" u="none" strike="noStrike" kern="1800" cap="all" spc="0" normalizeH="0" baseline="0" noProof="0" smtClean="0">
              <a:ln>
                <a:noFill/>
              </a:ln>
              <a:solidFill>
                <a:schemeClr val="tx2"/>
              </a:solidFill>
              <a:effectLst/>
              <a:uLnTx/>
              <a:uFillTx/>
              <a:latin typeface="Times New Roman" panose="02020603050405020304"/>
              <a:ea typeface="+mj-ea"/>
              <a:cs typeface="+mj-cs"/>
            </a:endParaRPr>
          </a:p>
        </p:txBody>
      </p:sp>
      <p:sp>
        <p:nvSpPr>
          <p:cNvPr id="3" name="内容占位符 2"/>
          <p:cNvSpPr>
            <a:spLocks noGrp="1"/>
          </p:cNvSpPr>
          <p:nvPr>
            <p:ph idx="1"/>
          </p:nvPr>
        </p:nvSpPr>
        <p:spPr>
          <a:xfrm>
            <a:off x="611560" y="1412776"/>
            <a:ext cx="7886700" cy="5445224"/>
          </a:xfrm>
        </p:spPr>
        <p:txBody>
          <a:bodyPr vert="horz">
            <a:normAutofit fontScale="92500" lnSpcReduction="20000"/>
          </a:bodyPr>
          <a:lstStyle/>
          <a:p>
            <a:pPr marL="342900" marR="0" lvl="0" indent="-34290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Char char=""/>
              <a:defRPr/>
            </a:pPr>
            <a:r>
              <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rPr>
              <a:t>均值滤波复原包括算术均值滤波器和几何均值滤波器。在坐标点，大小为</a:t>
            </a:r>
            <a:r>
              <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rPr>
              <a:t>的</a:t>
            </a:r>
            <a:r>
              <a:rPr lang="zh-CN" altLang="en-US" sz="2200" noProof="0" dirty="0" smtClean="0">
                <a:solidFill>
                  <a:schemeClr val="tx2"/>
                </a:solidFill>
                <a:latin typeface="Times New Roman" panose="02020603050405020304"/>
                <a:ea typeface="+mn-ea"/>
              </a:rPr>
              <a:t>矩形</a:t>
            </a:r>
            <a:r>
              <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rPr>
              <a:t>窗口表示为</a:t>
            </a:r>
            <a:r>
              <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rPr>
              <a:t>      </a:t>
            </a:r>
            <a:r>
              <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rPr>
              <a:t>，</a:t>
            </a:r>
            <a:r>
              <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rPr>
              <a:t>算术平均值是窗</a:t>
            </a:r>
            <a:r>
              <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rPr>
              <a:t>口</a:t>
            </a:r>
            <a:r>
              <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rPr>
              <a:t>     </a:t>
            </a:r>
            <a:r>
              <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rPr>
              <a:t>中被干扰图像</a:t>
            </a:r>
            <a:r>
              <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rPr>
              <a:t>g(</a:t>
            </a:r>
            <a:r>
              <a:rPr kumimoji="0" lang="en-US" altLang="zh-CN" sz="2200" b="0" i="0" u="none" strike="noStrike" kern="1200" cap="none" spc="0" normalizeH="0" baseline="0" noProof="0" dirty="0" err="1" smtClean="0">
                <a:ln>
                  <a:noFill/>
                </a:ln>
                <a:solidFill>
                  <a:schemeClr val="tx2"/>
                </a:solidFill>
                <a:effectLst/>
                <a:uLnTx/>
                <a:uFillTx/>
                <a:latin typeface="Times New Roman" panose="02020603050405020304"/>
                <a:ea typeface="+mn-ea"/>
              </a:rPr>
              <a:t>x,y</a:t>
            </a:r>
            <a:r>
              <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rPr>
              <a:t>)</a:t>
            </a:r>
            <a:r>
              <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rPr>
              <a:t>的平均值</a:t>
            </a:r>
            <a:r>
              <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rPr>
              <a:t>，即</a:t>
            </a:r>
          </a:p>
          <a:p>
            <a:pPr marL="0" marR="0" lvl="0" indent="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None/>
              <a:defRPr/>
            </a:pPr>
            <a:endPar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endParaRPr>
          </a:p>
          <a:p>
            <a:pPr marL="0" marR="0" lvl="0" indent="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None/>
              <a:defRPr/>
            </a:pPr>
            <a:endPar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endParaRPr>
          </a:p>
          <a:p>
            <a:pPr marL="342900" marR="0" lvl="0" indent="-34290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Char char=""/>
              <a:defRPr/>
            </a:pPr>
            <a:r>
              <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rPr>
              <a:t>几何均值滤波器复原图像时，表达式为：</a:t>
            </a:r>
            <a:endPar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endParaRPr>
          </a:p>
          <a:p>
            <a:pPr marL="342900" marR="0" lvl="0" indent="-34290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Char char=""/>
              <a:defRPr/>
            </a:pPr>
            <a:endPar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endParaRPr>
          </a:p>
          <a:p>
            <a:pPr marL="342900" marR="0" lvl="0" indent="-34290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Char char=""/>
              <a:defRPr/>
            </a:pPr>
            <a:endPar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endParaRPr>
          </a:p>
          <a:p>
            <a:pPr marL="342900" marR="0" lvl="0" indent="-34290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Char char=""/>
              <a:defRPr/>
            </a:pPr>
            <a:endPar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endParaRPr>
          </a:p>
          <a:p>
            <a:pPr marL="342900" marR="0" lvl="0" indent="-34290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Char char=""/>
              <a:defRPr/>
            </a:pPr>
            <a:r>
              <a:rPr kumimoji="0" lang="zh-CN" altLang="en-US" sz="2200" b="0" i="0" u="none" strike="noStrike" kern="1200" cap="none" spc="0" normalizeH="0" baseline="0" noProof="0" dirty="0" smtClean="0">
                <a:ln>
                  <a:noFill/>
                </a:ln>
                <a:solidFill>
                  <a:schemeClr val="tx2"/>
                </a:solidFill>
                <a:effectLst/>
                <a:uLnTx/>
                <a:uFillTx/>
                <a:latin typeface="Times New Roman" panose="02020603050405020304"/>
                <a:ea typeface="+mn-ea"/>
              </a:rPr>
              <a:t>逆谐波均值滤波器的表达式为：</a:t>
            </a:r>
            <a:endPar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endParaRPr>
          </a:p>
          <a:p>
            <a:pPr marL="342900" marR="0" lvl="0" indent="-34290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Char char=""/>
              <a:defRPr/>
            </a:pPr>
            <a:endPar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endParaRPr>
          </a:p>
          <a:p>
            <a:pPr marL="342900" marR="0" lvl="0" indent="-34290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Char char=""/>
              <a:defRPr/>
            </a:pPr>
            <a:endPar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endParaRPr>
          </a:p>
          <a:p>
            <a:pPr marL="342900" marR="0" lvl="0" indent="-34290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Char char=""/>
              <a:defRPr/>
            </a:pPr>
            <a:endPar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endParaRPr>
          </a:p>
          <a:p>
            <a:pPr marL="342900" marR="0" lvl="0" indent="-342900" algn="l" defTabSz="914400" rtl="0" eaLnBrk="1" fontAlgn="auto" latinLnBrk="0" hangingPunct="1">
              <a:lnSpc>
                <a:spcPct val="120000"/>
              </a:lnSpc>
              <a:spcBef>
                <a:spcPct val="20000"/>
              </a:spcBef>
              <a:spcAft>
                <a:spcPts val="0"/>
              </a:spcAft>
              <a:buClr>
                <a:schemeClr val="accent1"/>
              </a:buClr>
              <a:buSzPct val="70000"/>
              <a:buFont typeface="Wingdings 2" panose="05020102010507070707"/>
              <a:buChar char=""/>
              <a:defRPr/>
            </a:pPr>
            <a:r>
              <a:rPr kumimoji="0" lang="en-US" altLang="zh-CN" sz="2200" b="0" i="0" u="none" strike="noStrike" kern="1200" cap="none" spc="0" normalizeH="0" baseline="0" noProof="0" dirty="0" smtClean="0">
                <a:ln>
                  <a:noFill/>
                </a:ln>
                <a:solidFill>
                  <a:schemeClr val="tx2"/>
                </a:solidFill>
                <a:effectLst/>
                <a:uLnTx/>
                <a:uFillTx/>
                <a:latin typeface="Times New Roman" panose="02020603050405020304"/>
                <a:ea typeface="+mn-ea"/>
              </a:rPr>
              <a:t>6-10</a:t>
            </a: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zh-CN" altLang="en-US" sz="2000" b="0" i="0" u="none" strike="noStrike" kern="1200" cap="none" spc="0" normalizeH="0" baseline="0" noProof="0" dirty="0" smtClean="0">
              <a:ln>
                <a:noFill/>
              </a:ln>
              <a:solidFill>
                <a:schemeClr val="tx2"/>
              </a:solidFill>
              <a:effectLst/>
              <a:uLnTx/>
              <a:uFillTx/>
              <a:latin typeface="Times New Roman" panose="02020603050405020304"/>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zh-CN" altLang="en-US" sz="2000" b="0" i="0" u="none" strike="noStrike" kern="1200" cap="none" spc="0" normalizeH="0" baseline="0" noProof="0" dirty="0" smtClean="0">
              <a:ln>
                <a:noFill/>
              </a:ln>
              <a:solidFill>
                <a:schemeClr val="tx2"/>
              </a:solidFill>
              <a:effectLst/>
              <a:uLnTx/>
              <a:uFillTx/>
              <a:latin typeface="Times New Roman" panose="02020603050405020304"/>
              <a:ea typeface="+mn-ea"/>
              <a:cs typeface="+mn-cs"/>
            </a:endParaRPr>
          </a:p>
        </p:txBody>
      </p:sp>
      <p:pic>
        <p:nvPicPr>
          <p:cNvPr id="35844" name="Picture 2"/>
          <p:cNvPicPr>
            <a:picLocks noChangeAspect="1"/>
          </p:cNvPicPr>
          <p:nvPr/>
        </p:nvPicPr>
        <p:blipFill>
          <a:blip r:embed="rId4"/>
          <a:stretch>
            <a:fillRect/>
          </a:stretch>
        </p:blipFill>
        <p:spPr>
          <a:xfrm>
            <a:off x="3275856" y="2492896"/>
            <a:ext cx="2232248" cy="647220"/>
          </a:xfrm>
          <a:prstGeom prst="rect">
            <a:avLst/>
          </a:prstGeom>
          <a:noFill/>
          <a:ln w="9525">
            <a:noFill/>
          </a:ln>
        </p:spPr>
      </p:pic>
      <p:pic>
        <p:nvPicPr>
          <p:cNvPr id="35845" name="Picture 3"/>
          <p:cNvPicPr>
            <a:picLocks noChangeAspect="1"/>
          </p:cNvPicPr>
          <p:nvPr/>
        </p:nvPicPr>
        <p:blipFill>
          <a:blip r:embed="rId5"/>
          <a:stretch>
            <a:fillRect/>
          </a:stretch>
        </p:blipFill>
        <p:spPr>
          <a:xfrm>
            <a:off x="3203848" y="3429000"/>
            <a:ext cx="2642475" cy="1008112"/>
          </a:xfrm>
          <a:prstGeom prst="rect">
            <a:avLst/>
          </a:prstGeom>
          <a:noFill/>
          <a:ln w="9525">
            <a:noFill/>
          </a:ln>
        </p:spPr>
      </p:pic>
      <p:pic>
        <p:nvPicPr>
          <p:cNvPr id="35846" name="Picture 4"/>
          <p:cNvPicPr>
            <a:picLocks noChangeAspect="1"/>
          </p:cNvPicPr>
          <p:nvPr/>
        </p:nvPicPr>
        <p:blipFill>
          <a:blip r:embed="rId6"/>
          <a:stretch>
            <a:fillRect/>
          </a:stretch>
        </p:blipFill>
        <p:spPr>
          <a:xfrm>
            <a:off x="3059832" y="4941168"/>
            <a:ext cx="2687441" cy="1368152"/>
          </a:xfrm>
          <a:prstGeom prst="rect">
            <a:avLst/>
          </a:prstGeom>
          <a:noFill/>
          <a:ln w="9525">
            <a:noFill/>
          </a:ln>
        </p:spPr>
      </p:pic>
      <p:graphicFrame>
        <p:nvGraphicFramePr>
          <p:cNvPr id="4" name="Object 3"/>
          <p:cNvGraphicFramePr>
            <a:graphicFrameLocks noChangeAspect="1"/>
          </p:cNvGraphicFramePr>
          <p:nvPr>
            <p:extLst>
              <p:ext uri="{D42A27DB-BD31-4B8C-83A1-F6EECF244321}">
                <p14:modId xmlns:p14="http://schemas.microsoft.com/office/powerpoint/2010/main" val="1232747203"/>
              </p:ext>
            </p:extLst>
          </p:nvPr>
        </p:nvGraphicFramePr>
        <p:xfrm>
          <a:off x="3995936" y="1628800"/>
          <a:ext cx="504056" cy="622657"/>
        </p:xfrm>
        <a:graphic>
          <a:graphicData uri="http://schemas.openxmlformats.org/presentationml/2006/ole">
            <mc:AlternateContent xmlns:mc="http://schemas.openxmlformats.org/markup-compatibility/2006">
              <mc:Choice xmlns:v="urn:schemas-microsoft-com:vml" Requires="v">
                <p:oleObj spid="_x0000_s3073" name="Equation" r:id="rId7" imgW="215900" imgH="266700" progId="Equation.3">
                  <p:embed/>
                </p:oleObj>
              </mc:Choice>
              <mc:Fallback>
                <p:oleObj name="Equation" r:id="rId7" imgW="215900" imgH="266700" progId="Equation.3">
                  <p:embed/>
                  <p:pic>
                    <p:nvPicPr>
                      <p:cNvPr id="0" name=""/>
                      <p:cNvPicPr/>
                      <p:nvPr/>
                    </p:nvPicPr>
                    <p:blipFill>
                      <a:blip r:embed="rId8"/>
                      <a:stretch>
                        <a:fillRect/>
                      </a:stretch>
                    </p:blipFill>
                    <p:spPr>
                      <a:xfrm>
                        <a:off x="3995936" y="1628800"/>
                        <a:ext cx="504056" cy="62265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17893454"/>
              </p:ext>
            </p:extLst>
          </p:nvPr>
        </p:nvGraphicFramePr>
        <p:xfrm>
          <a:off x="6876256" y="1628800"/>
          <a:ext cx="504056" cy="622657"/>
        </p:xfrm>
        <a:graphic>
          <a:graphicData uri="http://schemas.openxmlformats.org/presentationml/2006/ole">
            <mc:AlternateContent xmlns:mc="http://schemas.openxmlformats.org/markup-compatibility/2006">
              <mc:Choice xmlns:v="urn:schemas-microsoft-com:vml" Requires="v">
                <p:oleObj spid="_x0000_s3074" name="Equation" r:id="rId9" imgW="215900" imgH="266700" progId="Equation.3">
                  <p:embed/>
                </p:oleObj>
              </mc:Choice>
              <mc:Fallback>
                <p:oleObj name="Equation" r:id="rId9" imgW="215900" imgH="266700" progId="Equation.3">
                  <p:embed/>
                  <p:pic>
                    <p:nvPicPr>
                      <p:cNvPr id="0" name=""/>
                      <p:cNvPicPr/>
                      <p:nvPr/>
                    </p:nvPicPr>
                    <p:blipFill>
                      <a:blip r:embed="rId8"/>
                      <a:stretch>
                        <a:fillRect/>
                      </a:stretch>
                    </p:blipFill>
                    <p:spPr>
                      <a:xfrm>
                        <a:off x="6876256" y="1628800"/>
                        <a:ext cx="504056" cy="622657"/>
                      </a:xfrm>
                      <a:prstGeom prst="rect">
                        <a:avLst/>
                      </a:prstGeom>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0" i="0" u="none" strike="noStrike" kern="1800" cap="all" spc="0" normalizeH="0" baseline="0" noProof="0" smtClean="0">
                <a:ln>
                  <a:noFill/>
                </a:ln>
                <a:solidFill>
                  <a:schemeClr val="tx2"/>
                </a:solidFill>
                <a:effectLst/>
                <a:uLnTx/>
                <a:uFillTx/>
                <a:latin typeface="方正大标宋简体"/>
                <a:ea typeface="+mj-ea"/>
                <a:cs typeface="+mj-cs"/>
              </a:rPr>
              <a:t>6.3.2  </a:t>
            </a:r>
            <a:r>
              <a:rPr kumimoji="0" lang="zh-CN" altLang="en-US" sz="3600" b="0" i="0" u="none" strike="noStrike" kern="1800" cap="all" spc="0" normalizeH="0" baseline="0" noProof="0" smtClean="0">
                <a:ln>
                  <a:noFill/>
                </a:ln>
                <a:solidFill>
                  <a:schemeClr val="tx2"/>
                </a:solidFill>
                <a:effectLst/>
                <a:uLnTx/>
                <a:uFillTx/>
                <a:latin typeface="方正大标宋简体"/>
                <a:ea typeface="+mj-ea"/>
                <a:cs typeface="+mj-cs"/>
              </a:rPr>
              <a:t>顺序统计滤波</a:t>
            </a:r>
            <a:endParaRPr kumimoji="0" lang="zh-CN" altLang="en-US" sz="3600" b="0" i="0" u="none" strike="noStrike" kern="1800" cap="all" spc="0" normalizeH="0" baseline="0" noProof="0" smtClean="0">
              <a:ln>
                <a:noFill/>
              </a:ln>
              <a:solidFill>
                <a:schemeClr val="tx2"/>
              </a:solidFill>
              <a:effectLst/>
              <a:uLnTx/>
              <a:uFillTx/>
              <a:latin typeface="Times New Roman" panose="02020603050405020304"/>
              <a:ea typeface="+mj-ea"/>
              <a:cs typeface="+mj-cs"/>
            </a:endParaRPr>
          </a:p>
        </p:txBody>
      </p:sp>
      <p:sp>
        <p:nvSpPr>
          <p:cNvPr id="16387" name="文本占位符 2"/>
          <p:cNvSpPr>
            <a:spLocks noGrp="1"/>
          </p:cNvSpPr>
          <p:nvPr>
            <p:ph idx="1"/>
          </p:nvPr>
        </p:nvSpPr>
        <p:spPr>
          <a:xfrm>
            <a:off x="628650" y="1268760"/>
            <a:ext cx="7886700" cy="5134496"/>
          </a:xfrm>
        </p:spPr>
        <p:txBody>
          <a:bodyPr vert="horz">
            <a:normAutofit fontScale="82500" lnSpcReduction="20000"/>
          </a:bodyPr>
          <a:lstStyle/>
          <a:p>
            <a:pPr marL="342900" marR="0" lvl="0" indent="-342900" algn="l" defTabSz="914400" rtl="0" eaLnBrk="1" fontAlgn="auto" latinLnBrk="0" hangingPunct="1">
              <a:lnSpc>
                <a:spcPct val="140000"/>
              </a:lnSpc>
              <a:spcBef>
                <a:spcPct val="20000"/>
              </a:spcBef>
              <a:spcAft>
                <a:spcPts val="0"/>
              </a:spcAft>
              <a:buClr>
                <a:schemeClr val="accent1"/>
              </a:buClr>
              <a:buSzPct val="70000"/>
              <a:buFont typeface="Wingdings 2" panose="05020102010507070707"/>
              <a:buChar char=""/>
              <a:defRPr/>
            </a:pPr>
            <a:r>
              <a:rPr kumimoji="0" lang="zh-CN" altLang="en-US"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rPr>
              <a:t>顺序统计滤波包括中值滤波、最大值滤波和最小值滤波。中值滤波能够很好的保留图像的边缘，非常适合去除椒盐噪声，效果优于均值滤波。</a:t>
            </a:r>
          </a:p>
          <a:p>
            <a:pPr marL="342900" marR="0" lvl="0" indent="-342900" algn="l" defTabSz="914400" rtl="0" eaLnBrk="1" fontAlgn="auto" latinLnBrk="0" hangingPunct="1">
              <a:lnSpc>
                <a:spcPct val="140000"/>
              </a:lnSpc>
              <a:spcBef>
                <a:spcPct val="20000"/>
              </a:spcBef>
              <a:spcAft>
                <a:spcPts val="0"/>
              </a:spcAft>
              <a:buClr>
                <a:schemeClr val="accent1"/>
              </a:buClr>
              <a:buSzPct val="70000"/>
              <a:buFont typeface="Wingdings 2" panose="05020102010507070707"/>
              <a:buChar char=""/>
              <a:defRPr/>
            </a:pPr>
            <a:r>
              <a:rPr kumimoji="0" lang="zh-CN" altLang="en-US"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rPr>
              <a:t>下面首先介绍中值滤波。在坐标点，大小为的窗口表示为，中值滤波是选取窗口中被干扰图像的中值，作为坐标点的输出，公式为：</a:t>
            </a:r>
          </a:p>
          <a:p>
            <a:pPr marL="342900" marR="0" lvl="0" indent="-342900" algn="l" defTabSz="914400" rtl="0" eaLnBrk="1" fontAlgn="auto" latinLnBrk="0" hangingPunct="1">
              <a:lnSpc>
                <a:spcPct val="140000"/>
              </a:lnSpc>
              <a:spcBef>
                <a:spcPct val="20000"/>
              </a:spcBef>
              <a:spcAft>
                <a:spcPts val="0"/>
              </a:spcAft>
              <a:buClr>
                <a:schemeClr val="accent1"/>
              </a:buClr>
              <a:buSzPct val="70000"/>
              <a:buFont typeface="Wingdings 2" panose="05020102010507070707"/>
              <a:buChar char=""/>
              <a:defRPr/>
            </a:pPr>
            <a:endParaRPr kumimoji="0" lang="zh-CN" altLang="en-US"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endParaRPr>
          </a:p>
          <a:p>
            <a:pPr marL="342900" marR="0" lvl="0" indent="-342900" algn="l" defTabSz="914400" rtl="0" eaLnBrk="1" fontAlgn="auto" latinLnBrk="0" hangingPunct="1">
              <a:lnSpc>
                <a:spcPct val="140000"/>
              </a:lnSpc>
              <a:spcBef>
                <a:spcPct val="20000"/>
              </a:spcBef>
              <a:spcAft>
                <a:spcPts val="0"/>
              </a:spcAft>
              <a:buClr>
                <a:schemeClr val="accent1"/>
              </a:buClr>
              <a:buSzPct val="70000"/>
              <a:buFont typeface="Wingdings 2" panose="05020102010507070707"/>
              <a:buChar char=""/>
              <a:defRPr/>
            </a:pPr>
            <a:endParaRPr kumimoji="0" lang="en-US" altLang="zh-CN"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endParaRPr>
          </a:p>
          <a:p>
            <a:pPr marL="342900" marR="0" lvl="0" indent="-342900" algn="l" defTabSz="914400" rtl="0" eaLnBrk="1" fontAlgn="auto" latinLnBrk="0" hangingPunct="1">
              <a:lnSpc>
                <a:spcPct val="140000"/>
              </a:lnSpc>
              <a:spcBef>
                <a:spcPct val="20000"/>
              </a:spcBef>
              <a:spcAft>
                <a:spcPts val="0"/>
              </a:spcAft>
              <a:buClr>
                <a:schemeClr val="accent1"/>
              </a:buClr>
              <a:buSzPct val="70000"/>
              <a:buFont typeface="Wingdings 2" panose="05020102010507070707"/>
              <a:buChar char=""/>
              <a:defRPr/>
            </a:pPr>
            <a:r>
              <a:rPr kumimoji="0" lang="zh-CN" altLang="en-US"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rPr>
              <a:t>最大值滤波器也能够去除椒盐噪声，但会从黑色物体的边缘去除一些黑色像素。最大值滤波器的公式为：</a:t>
            </a:r>
          </a:p>
          <a:p>
            <a:pPr marL="342900" marR="0" lvl="0" indent="-342900" algn="l" defTabSz="914400" rtl="0" eaLnBrk="1" fontAlgn="auto" latinLnBrk="0" hangingPunct="1">
              <a:lnSpc>
                <a:spcPct val="140000"/>
              </a:lnSpc>
              <a:spcBef>
                <a:spcPct val="20000"/>
              </a:spcBef>
              <a:spcAft>
                <a:spcPts val="0"/>
              </a:spcAft>
              <a:buClr>
                <a:schemeClr val="accent1"/>
              </a:buClr>
              <a:buSzPct val="70000"/>
              <a:buFont typeface="Wingdings 2" panose="05020102010507070707"/>
              <a:buChar char=""/>
              <a:defRPr/>
            </a:pPr>
            <a:endParaRPr kumimoji="0" lang="en-US" altLang="zh-CN"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endParaRPr>
          </a:p>
          <a:p>
            <a:pPr marL="342900" marR="0" lvl="0" indent="-342900" algn="l" defTabSz="914400" rtl="0" eaLnBrk="1" fontAlgn="auto" latinLnBrk="0" hangingPunct="1">
              <a:lnSpc>
                <a:spcPct val="140000"/>
              </a:lnSpc>
              <a:spcBef>
                <a:spcPct val="20000"/>
              </a:spcBef>
              <a:spcAft>
                <a:spcPts val="0"/>
              </a:spcAft>
              <a:buClr>
                <a:schemeClr val="accent1"/>
              </a:buClr>
              <a:buSzPct val="70000"/>
              <a:buFont typeface="Wingdings 2" panose="05020102010507070707"/>
              <a:buChar char=""/>
              <a:defRPr/>
            </a:pPr>
            <a:endParaRPr kumimoji="0" lang="zh-CN" altLang="en-US"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endParaRPr>
          </a:p>
          <a:p>
            <a:pPr marL="342900" marR="0" lvl="0" indent="-342900" algn="l" defTabSz="914400" rtl="0" eaLnBrk="1" fontAlgn="auto" latinLnBrk="0" hangingPunct="1">
              <a:lnSpc>
                <a:spcPct val="140000"/>
              </a:lnSpc>
              <a:spcBef>
                <a:spcPct val="20000"/>
              </a:spcBef>
              <a:spcAft>
                <a:spcPts val="0"/>
              </a:spcAft>
              <a:buClr>
                <a:schemeClr val="accent1"/>
              </a:buClr>
              <a:buSzPct val="70000"/>
              <a:buFont typeface="Wingdings 2" panose="05020102010507070707"/>
              <a:buChar char=""/>
              <a:defRPr/>
            </a:pPr>
            <a:r>
              <a:rPr kumimoji="0" lang="zh-CN" altLang="en-US"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rPr>
              <a:t>最小值滤波器和最大值滤波器类似，但是会从白色物体的边缘去除一些白色像素。最小值滤波器的公式为：</a:t>
            </a:r>
            <a:endParaRPr kumimoji="0" lang="en-US" altLang="zh-CN"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endParaRPr>
          </a:p>
          <a:p>
            <a:pPr marL="342900" marR="0" lvl="0" indent="-342900" algn="l" defTabSz="914400" rtl="0" eaLnBrk="1" fontAlgn="auto" latinLnBrk="0" hangingPunct="1">
              <a:lnSpc>
                <a:spcPct val="140000"/>
              </a:lnSpc>
              <a:spcBef>
                <a:spcPct val="20000"/>
              </a:spcBef>
              <a:spcAft>
                <a:spcPts val="0"/>
              </a:spcAft>
              <a:buClr>
                <a:schemeClr val="accent1"/>
              </a:buClr>
              <a:buSzPct val="70000"/>
              <a:buFont typeface="Wingdings 2" panose="05020102010507070707"/>
              <a:buChar char=""/>
              <a:defRPr/>
            </a:pPr>
            <a:endParaRPr kumimoji="0" lang="en-US" altLang="zh-CN"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en-US" altLang="zh-CN"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r>
              <a:rPr kumimoji="0" lang="en-US" altLang="zh-CN"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rPr>
              <a:t>6-12 6-13</a:t>
            </a:r>
            <a:endParaRPr kumimoji="0" lang="zh-CN" altLang="en-US"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accent1"/>
              </a:buClr>
              <a:buSzPct val="70000"/>
              <a:buFont typeface="Wingdings 2" panose="05020102010507070707"/>
              <a:buChar char=""/>
              <a:defRPr/>
            </a:pPr>
            <a:endParaRPr kumimoji="0" lang="zh-CN" altLang="en-US" sz="2000" b="0" i="0" u="none" strike="noStrike" kern="1200" cap="none" spc="0" normalizeH="0" baseline="0" noProof="0" dirty="0" smtClean="0">
              <a:ln>
                <a:noFill/>
              </a:ln>
              <a:solidFill>
                <a:schemeClr val="tx2"/>
              </a:solidFill>
              <a:effectLst/>
              <a:uLnTx/>
              <a:uFillTx/>
              <a:latin typeface="Times New Roman" panose="02020603050405020304" pitchFamily="18" charset="0"/>
              <a:ea typeface="+mn-ea"/>
              <a:cs typeface="+mn-cs"/>
            </a:endParaRPr>
          </a:p>
        </p:txBody>
      </p:sp>
      <p:pic>
        <p:nvPicPr>
          <p:cNvPr id="1029" name="Picture 2"/>
          <p:cNvPicPr>
            <a:picLocks noChangeAspect="1"/>
          </p:cNvPicPr>
          <p:nvPr/>
        </p:nvPicPr>
        <p:blipFill>
          <a:blip r:embed="rId2"/>
          <a:stretch>
            <a:fillRect/>
          </a:stretch>
        </p:blipFill>
        <p:spPr>
          <a:xfrm>
            <a:off x="3275856" y="2658840"/>
            <a:ext cx="3024336" cy="792088"/>
          </a:xfrm>
          <a:prstGeom prst="rect">
            <a:avLst/>
          </a:prstGeom>
          <a:noFill/>
          <a:ln w="9525">
            <a:noFill/>
          </a:ln>
        </p:spPr>
      </p:pic>
      <p:pic>
        <p:nvPicPr>
          <p:cNvPr id="1030" name="Picture 3"/>
          <p:cNvPicPr>
            <a:picLocks noChangeAspect="1"/>
          </p:cNvPicPr>
          <p:nvPr/>
        </p:nvPicPr>
        <p:blipFill>
          <a:blip r:embed="rId3"/>
          <a:stretch>
            <a:fillRect/>
          </a:stretch>
        </p:blipFill>
        <p:spPr>
          <a:xfrm>
            <a:off x="3203848" y="3954984"/>
            <a:ext cx="2808312" cy="758395"/>
          </a:xfrm>
          <a:prstGeom prst="rect">
            <a:avLst/>
          </a:prstGeom>
          <a:noFill/>
          <a:ln w="9525">
            <a:noFill/>
          </a:ln>
        </p:spPr>
      </p:pic>
      <p:sp>
        <p:nvSpPr>
          <p:cNvPr id="1031" name="Rectangle 5"/>
          <p:cNvSpPr/>
          <p:nvPr/>
        </p:nvSpPr>
        <p:spPr>
          <a:xfrm>
            <a:off x="0" y="-184150"/>
            <a:ext cx="309880" cy="368300"/>
          </a:xfrm>
          <a:prstGeom prst="rect">
            <a:avLst/>
          </a:prstGeom>
          <a:noFill/>
          <a:ln w="9525">
            <a:noFill/>
          </a:ln>
        </p:spPr>
        <p:txBody>
          <a:bodyPr wrap="none" anchor="ctr">
            <a:spAutoFit/>
          </a:bodyPr>
          <a:lstStyle/>
          <a:p>
            <a:endParaRPr lang="zh-CN" altLang="en-US" dirty="0">
              <a:latin typeface="Franklin Gothic Book" panose="020B0503020102020204"/>
              <a:ea typeface="华文楷体" panose="02010600040101010101" charset="-122"/>
            </a:endParaRPr>
          </a:p>
        </p:txBody>
      </p:sp>
      <p:pic>
        <p:nvPicPr>
          <p:cNvPr id="1032" name="Picture 6"/>
          <p:cNvPicPr>
            <a:picLocks noChangeAspect="1"/>
          </p:cNvPicPr>
          <p:nvPr/>
        </p:nvPicPr>
        <p:blipFill>
          <a:blip r:embed="rId4"/>
          <a:stretch>
            <a:fillRect/>
          </a:stretch>
        </p:blipFill>
        <p:spPr>
          <a:xfrm>
            <a:off x="3635896" y="5251128"/>
            <a:ext cx="2350122" cy="647253"/>
          </a:xfrm>
          <a:prstGeom prst="rect">
            <a:avLst/>
          </a:prstGeom>
          <a:noFill/>
          <a:ln w="9525">
            <a:noFill/>
          </a:ln>
        </p:spPr>
      </p:pic>
    </p:spTree>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467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4674"/>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7023"/>
  <p:tag name="KSO_WM_TAG_VERSION" val="1.0"/>
  <p:tag name="KSO_WM_TEMPLATE_THUMBS_INDEX" val="1、2、4、6、7、9、13、14、17、19、20、23、28、31、33、38"/>
  <p:tag name="KSO_WM_BEAUTIFY_FLAG" val="#wm#"/>
</p:tagLst>
</file>

<file path=ppt/theme/theme1.xml><?xml version="1.0" encoding="utf-8"?>
<a:theme xmlns:a="http://schemas.openxmlformats.org/drawingml/2006/main" name="1_自定义设计方案">
  <a:themeElements>
    <a:clrScheme name="自定义 19">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Hardcover</Template>
  <TotalTime>8459</TotalTime>
  <Words>1848</Words>
  <Application>Microsoft Macintosh PowerPoint</Application>
  <PresentationFormat>On-screen Show (4:3)</PresentationFormat>
  <Paragraphs>190</Paragraphs>
  <Slides>35</Slides>
  <Notes>10</Notes>
  <HiddenSlides>8</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38" baseType="lpstr">
      <vt:lpstr>1_自定义设计方案</vt:lpstr>
      <vt:lpstr>Equation</vt:lpstr>
      <vt:lpstr>Microsoft Equation</vt:lpstr>
      <vt:lpstr>第6章  图像复原技术</vt:lpstr>
      <vt:lpstr>6.1  图像复原技术介绍</vt:lpstr>
      <vt:lpstr>PowerPoint Presentation</vt:lpstr>
      <vt:lpstr>6.2  图像噪声模型</vt:lpstr>
      <vt:lpstr>6.2.1  噪声介绍</vt:lpstr>
      <vt:lpstr>6.2.2  噪声的MATLAB实现</vt:lpstr>
      <vt:lpstr>6.3 只存在噪声的复原——空间滤波</vt:lpstr>
      <vt:lpstr>6.3.1  均值滤波</vt:lpstr>
      <vt:lpstr>6.3.2  顺序统计滤波</vt:lpstr>
      <vt:lpstr>PowerPoint Presentation</vt:lpstr>
      <vt:lpstr>6.3.3  自适应滤波</vt:lpstr>
      <vt:lpstr>PowerPoint Presentation</vt:lpstr>
      <vt:lpstr>通过函数wiener2对图像进行自适应滤波</vt:lpstr>
      <vt:lpstr>6.4  图像复原方法</vt:lpstr>
      <vt:lpstr>6.4.1  逆滤波复原</vt:lpstr>
      <vt:lpstr>6.4.2  维纳滤波复原</vt:lpstr>
      <vt:lpstr>PowerPoint Presentation</vt:lpstr>
      <vt:lpstr>PowerPoint Presentation</vt:lpstr>
      <vt:lpstr>PowerPoint Presentation</vt:lpstr>
      <vt:lpstr>PowerPoint Presentation</vt:lpstr>
      <vt:lpstr>6-17 6-18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6.4.3  约束最小二乘法复原</vt:lpstr>
      <vt:lpstr>6.4.4  Lucy-Richardson复原</vt:lpstr>
      <vt:lpstr>6.4.5  盲解卷积复原</vt:lpstr>
      <vt:lpstr>6.5  本章小结</vt:lpstr>
      <vt:lpstr>习 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MATLAB图像处理基础</dc:title>
  <dc:creator>fan</dc:creator>
  <cp:lastModifiedBy>建南 蒋</cp:lastModifiedBy>
  <cp:revision>234</cp:revision>
  <dcterms:created xsi:type="dcterms:W3CDTF">2013-01-05T07:32:24Z</dcterms:created>
  <dcterms:modified xsi:type="dcterms:W3CDTF">2018-05-17T06:55:26Z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